
<file path=[Content_Types].xml><?xml version="1.0" encoding="utf-8"?>
<Types xmlns="http://schemas.openxmlformats.org/package/2006/content-types">
  <Default Extension="rels" ContentType="application/vnd.openxmlformats-package.relationships+xml"/>
  <Default Extension="png" ContentType="image/png"/>
  <Default Extension="xml" ContentType="application/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6.xml" ContentType="application/vnd.openxmlformats-officedocument.presentationml.slideLayout+xml"/>
  <Override PartName="/ppt/slideLayouts/slideLayout2.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notesSlides/notesSlide7.xml" ContentType="application/vnd.openxmlformats-officedocument.presentationml.notesSlide+xml"/>
  <Override PartName="/ppt/notesSlides/notesSlide2.xml" ContentType="application/vnd.openxmlformats-officedocument.presentationml.notesSlide+xml"/>
  <Override PartName="/ppt/notesSlides/notesSlide4.xml" ContentType="application/vnd.openxmlformats-officedocument.presentationml.notesSlide+xml"/>
  <Override PartName="/ppt/notesSlides/notesSlide1.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3.xml" ContentType="application/vnd.openxmlformats-officedocument.presentationml.notesSlide+xml"/>
  <Override PartName="/ppt/notesMasters/notesMaster1.xml" ContentType="application/vnd.openxmlformats-officedocument.presentationml.notesMaster+xml"/>
  <Override PartName="/ppt/presentation.xml" ContentType="application/vnd.openxmlformats-officedocument.presentationml.presentation.main+xml"/>
  <Override PartName="/ppt/presProps.xml" ContentType="application/vnd.openxmlformats-officedocument.presentationml.presProps+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Masters/slideMaster1.xml" ContentType="application/vnd.openxmlformats-officedocument.presentationml.slideMaster+xml"/>
  <Override PartName="/ppt/slides/slide7.xml" ContentType="application/vnd.openxmlformats-officedocument.presentationml.slide+xml"/>
  <Override PartName="/ppt/slides/slide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9.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Types>
</file>

<file path=_rels/.rels><?xml version="1.0" encoding="UTF-8" standalone="yes"?><Relationships xmlns="http://schemas.openxmlformats.org/package/2006/relationships"><Relationship Target="ppt/presentation.xml" Type="http://schemas.openxmlformats.org/officeDocument/2006/relationships/officeDocument" Id="rId1"/></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aveSubsetFonts="1" autoCompressPictures="0" strictFirstAndLastChars="0">
  <p:sldMasterIdLst>
    <p:sldMasterId id="214748365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6858000" cx="9144000"/>
  <p:notesSz cy="9144000" cx="6858000"/>
  <p:defaultText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a:lvl3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3pPr>
    <a:lvl4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4pPr>
    <a:lvl5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5pPr>
    <a:lvl6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6pPr>
    <a:lvl7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7pPr>
    <a:lvl8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8pPr>
    <a:lvl9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90651C3A-4460-11DB-9652-00E08161165F}"/>
</file>

<file path=ppt/_rels/presentation.xml.rels><?xml version="1.0" encoding="UTF-8" standalone="yes"?><Relationships xmlns="http://schemas.openxmlformats.org/package/2006/relationships"><Relationship Target="slides/slide11.xml" Type="http://schemas.openxmlformats.org/officeDocument/2006/relationships/slide" Id="rId16"/><Relationship Target="slides/slide10.xml" Type="http://schemas.openxmlformats.org/officeDocument/2006/relationships/slide" Id="rId15"/><Relationship Target="slides/slide9.xml" Type="http://schemas.openxmlformats.org/officeDocument/2006/relationships/slide" Id="rId14"/><Relationship Target="presProps.xml" Type="http://schemas.openxmlformats.org/officeDocument/2006/relationships/presProps" Id="rId2"/><Relationship Target="slides/slide7.xml" Type="http://schemas.openxmlformats.org/officeDocument/2006/relationships/slide" Id="rId12"/><Relationship Target="slides/slide8.xml" Type="http://schemas.openxmlformats.org/officeDocument/2006/relationships/slide" Id="rId13"/><Relationship Target="theme/theme1.xml" Type="http://schemas.openxmlformats.org/officeDocument/2006/relationships/theme" Id="rId1"/><Relationship Target="slideMasters/slideMaster1.xml" Type="http://schemas.openxmlformats.org/officeDocument/2006/relationships/slideMaster" Id="rId4"/><Relationship Target="slides/slide5.xml" Type="http://schemas.openxmlformats.org/officeDocument/2006/relationships/slide" Id="rId10"/><Relationship Target="tableStyles.xml" Type="http://schemas.openxmlformats.org/officeDocument/2006/relationships/tableStyles" Id="rId3"/><Relationship Target="slides/slide6.xml" Type="http://schemas.openxmlformats.org/officeDocument/2006/relationships/slide" Id="rId11"/><Relationship Target="slides/slide4.xml" Type="http://schemas.openxmlformats.org/officeDocument/2006/relationships/slide" Id="rId9"/><Relationship Target="slides/slide1.xml" Type="http://schemas.openxmlformats.org/officeDocument/2006/relationships/slide" Id="rId6"/><Relationship Target="notesMasters/notesMaster1.xml" Type="http://schemas.openxmlformats.org/officeDocument/2006/relationships/notesMaster" Id="rId5"/><Relationship Target="slides/slide3.xml" Type="http://schemas.openxmlformats.org/officeDocument/2006/relationships/slide" Id="rId8"/><Relationship Target="slides/slide2.xml" Type="http://schemas.openxmlformats.org/officeDocument/2006/relationships/slide" Id="rId7"/></Relationships>
</file>

<file path=ppt/media/image00.png>
</file>

<file path=ppt/media/image01.png>
</file>

<file path=ppt/media/image02.png>
</file>

<file path=ppt/media/image03.png>
</file>

<file path=ppt/notesMasters/_rels/notesMaster1.xml.rels><?xml version="1.0" encoding="UTF-8" standalone="yes"?><Relationships xmlns="http://schemas.openxmlformats.org/package/2006/relationships"><Relationship Target="../theme/theme2.xml" Type="http://schemas.openxmlformats.org/officeDocument/2006/relationships/theme" Id="rId1"/></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 name="Shape 1"/>
        <p:cNvGrpSpPr/>
        <p:nvPr/>
      </p:nvGrpSpPr>
      <p:grpSpPr>
        <a:xfrm>
          <a:off y="0" x="0"/>
          <a:ext cy="0" cx="0"/>
          <a:chOff y="0" x="0"/>
          <a:chExt cy="0" cx="0"/>
        </a:xfrm>
      </p:grpSpPr>
      <p:sp>
        <p:nvSpPr>
          <p:cNvPr id="2" name="Shape 2"/>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3" name="Shape 3"/>
          <p:cNvSpPr txBox="1"/>
          <p:nvPr>
            <p:ph idx="1" type="body"/>
          </p:nvPr>
        </p:nvSpPr>
        <p:spPr>
          <a:xfrm>
            <a:off y="4343400" x="685800"/>
            <a:ext cy="4114800" cx="5486399"/>
          </a:xfrm>
          <a:prstGeom prst="rect">
            <a:avLst/>
          </a:prstGeom>
          <a:noFill/>
          <a:ln>
            <a:noFill/>
          </a:ln>
        </p:spPr>
        <p:txBody>
          <a:bodyPr bIns="91425" rIns="91425" lIns="91425" t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p:txBody>
      </p:sp>
    </p:spTree>
  </p:cSld>
  <p:clrMap accent2="accent2" accent3="accent3" accent4="accent4" accent5="accent5" accent6="accent6" hlink="hlink" tx2="lt2" tx1="dk1" bg2="dk2" bg1="lt1" folHlink="folHlink" accent1="accent1"/>
</p:notesMaster>
</file>

<file path=ppt/notesSlides/_rels/notesSlide1.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10.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11.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2.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3.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4.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5.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6.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7.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8.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9.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27" name="Shape 27"/>
        <p:cNvGrpSpPr/>
        <p:nvPr/>
      </p:nvGrpSpPr>
      <p:grpSpPr>
        <a:xfrm>
          <a:off y="0" x="0"/>
          <a:ext cy="0" cx="0"/>
          <a:chOff y="0" x="0"/>
          <a:chExt cy="0" cx="0"/>
        </a:xfrm>
      </p:grpSpPr>
      <p:sp>
        <p:nvSpPr>
          <p:cNvPr id="28" name="Shape 28"/>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29" name="Shape 29"/>
          <p:cNvSpPr txBox="1"/>
          <p:nvPr>
            <p:ph idx="1" type="body"/>
          </p:nvPr>
        </p:nvSpPr>
        <p:spPr>
          <a:xfrm>
            <a:off y="4343400" x="685800"/>
            <a:ext cy="4114800" cx="5486399"/>
          </a:xfrm>
          <a:prstGeom prst="rect">
            <a:avLst/>
          </a:prstGeom>
        </p:spPr>
        <p:txBody>
          <a:bodyPr bIns="91425" rIns="91425" lIns="91425" tIns="91425" anchor="t" anchorCtr="0">
            <a:noAutofit/>
          </a:bodyPr>
          <a:lstStyle/>
          <a:p>
            <a:pPr rtl="0">
              <a:spcBef>
                <a:spcPts val="0"/>
              </a:spcBef>
              <a:buNone/>
            </a:pPr>
            <a:r>
              <a:rPr lang="en"/>
              <a:t>Welcome students to class.</a:t>
            </a:r>
          </a:p>
          <a:p>
            <a:pPr>
              <a:spcBef>
                <a:spcPts val="0"/>
              </a:spcBef>
              <a:buNone/>
            </a:pPr>
            <a:r>
              <a:rPr lang="en"/>
              <a:t>Ask them to sit and listen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08" name="Shape 108"/>
        <p:cNvGrpSpPr/>
        <p:nvPr/>
      </p:nvGrpSpPr>
      <p:grpSpPr>
        <a:xfrm>
          <a:off y="0" x="0"/>
          <a:ext cy="0" cx="0"/>
          <a:chOff y="0" x="0"/>
          <a:chExt cy="0" cx="0"/>
        </a:xfrm>
      </p:grpSpPr>
      <p:sp>
        <p:nvSpPr>
          <p:cNvPr id="109" name="Shape 109"/>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10" name="Shape 110"/>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Solicit questions and clarifications.  Respond both to verbal questions and questions posted throughout the class session on twitter.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15" name="Shape 115"/>
        <p:cNvGrpSpPr/>
        <p:nvPr/>
      </p:nvGrpSpPr>
      <p:grpSpPr>
        <a:xfrm>
          <a:off y="0" x="0"/>
          <a:ext cy="0" cx="0"/>
          <a:chOff y="0" x="0"/>
          <a:chExt cy="0" cx="0"/>
        </a:xfrm>
      </p:grpSpPr>
      <p:sp>
        <p:nvSpPr>
          <p:cNvPr id="116" name="Shape 116"/>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17" name="Shape 117"/>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Introduce the homework assignment.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34" name="Shape 34"/>
        <p:cNvGrpSpPr/>
        <p:nvPr/>
      </p:nvGrpSpPr>
      <p:grpSpPr>
        <a:xfrm>
          <a:off y="0" x="0"/>
          <a:ext cy="0" cx="0"/>
          <a:chOff y="0" x="0"/>
          <a:chExt cy="0" cx="0"/>
        </a:xfrm>
      </p:grpSpPr>
      <p:sp>
        <p:nvSpPr>
          <p:cNvPr id="35" name="Shape 35"/>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36" name="Shape 36"/>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Explain the layout for the day’s course and the loose time frame for each portion of the class session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42" name="Shape 42"/>
        <p:cNvGrpSpPr/>
        <p:nvPr/>
      </p:nvGrpSpPr>
      <p:grpSpPr>
        <a:xfrm>
          <a:off y="0" x="0"/>
          <a:ext cy="0" cx="0"/>
          <a:chOff y="0" x="0"/>
          <a:chExt cy="0" cx="0"/>
        </a:xfrm>
      </p:grpSpPr>
      <p:sp>
        <p:nvSpPr>
          <p:cNvPr id="43" name="Shape 43"/>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44" name="Shape 44"/>
          <p:cNvSpPr txBox="1"/>
          <p:nvPr>
            <p:ph idx="1" type="body"/>
          </p:nvPr>
        </p:nvSpPr>
        <p:spPr>
          <a:xfrm>
            <a:off y="4343400" x="685800"/>
            <a:ext cy="4114800" cx="5486399"/>
          </a:xfrm>
          <a:prstGeom prst="rect">
            <a:avLst/>
          </a:prstGeom>
        </p:spPr>
        <p:txBody>
          <a:bodyPr bIns="91425" rIns="91425" lIns="91425" tIns="91425" anchor="t" anchorCtr="0">
            <a:noAutofit/>
          </a:bodyPr>
          <a:lstStyle/>
          <a:p>
            <a:pPr rtl="0">
              <a:spcBef>
                <a:spcPts val="0"/>
              </a:spcBef>
              <a:buNone/>
            </a:pPr>
            <a:r>
              <a:rPr lang="en"/>
              <a:t>Since it is the second week of classes, remind students of the course.</a:t>
            </a:r>
          </a:p>
          <a:p>
            <a:pPr rtl="0">
              <a:spcBef>
                <a:spcPts val="0"/>
              </a:spcBef>
              <a:buNone/>
            </a:pPr>
            <a:r>
              <a:rPr lang="en"/>
              <a:t>Ask for registration concerns to be raised individually after class.</a:t>
            </a:r>
          </a:p>
          <a:p>
            <a:pPr rtl="0">
              <a:spcBef>
                <a:spcPts val="0"/>
              </a:spcBef>
              <a:buNone/>
            </a:pPr>
            <a:r>
              <a:rPr lang="en"/>
              <a:t>Introduce the twitter hashtag.  Will be used throughout the semester.</a:t>
            </a:r>
          </a:p>
          <a:p>
            <a:pPr rtl="0">
              <a:spcBef>
                <a:spcPts val="0"/>
              </a:spcBef>
              <a:buNone/>
            </a:pPr>
            <a:r>
              <a:rPr lang="en"/>
              <a:t>Tell students that all materials are also available online, so they needn’t write everything down unless it’s helpful.  </a:t>
            </a:r>
          </a:p>
          <a:p>
            <a:pPr>
              <a:spcBef>
                <a:spcPts val="0"/>
              </a:spcBef>
              <a:buNone/>
            </a:pPr>
            <a:r>
              <a:rPr lang="en"/>
              <a:t>The link is in the syllabus and they’ll be receiving an e-mail with it as well.</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49" name="Shape 49"/>
        <p:cNvGrpSpPr/>
        <p:nvPr/>
      </p:nvGrpSpPr>
      <p:grpSpPr>
        <a:xfrm>
          <a:off y="0" x="0"/>
          <a:ext cy="0" cx="0"/>
          <a:chOff y="0" x="0"/>
          <a:chExt cy="0" cx="0"/>
        </a:xfrm>
      </p:grpSpPr>
      <p:sp>
        <p:nvSpPr>
          <p:cNvPr id="50" name="Shape 50"/>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51" name="Shape 51"/>
          <p:cNvSpPr txBox="1"/>
          <p:nvPr>
            <p:ph idx="1" type="body"/>
          </p:nvPr>
        </p:nvSpPr>
        <p:spPr>
          <a:xfrm>
            <a:off y="4343400" x="685800"/>
            <a:ext cy="4114800" cx="5486399"/>
          </a:xfrm>
          <a:prstGeom prst="rect">
            <a:avLst/>
          </a:prstGeom>
        </p:spPr>
        <p:txBody>
          <a:bodyPr bIns="91425" rIns="91425" lIns="91425" tIns="91425" anchor="t" anchorCtr="0">
            <a:noAutofit/>
          </a:bodyPr>
          <a:lstStyle/>
          <a:p>
            <a:pPr rtl="0">
              <a:spcBef>
                <a:spcPts val="0"/>
              </a:spcBef>
              <a:buNone/>
            </a:pPr>
            <a:r>
              <a:rPr lang="en"/>
              <a:t>Open with interactive activity to get students involved.  This list will be used later in the lesson.  </a:t>
            </a:r>
          </a:p>
          <a:p>
            <a:pPr rtl="0">
              <a:spcBef>
                <a:spcPts val="0"/>
              </a:spcBef>
              <a:buNone/>
            </a:pPr>
            <a:r>
              <a:rPr lang="en"/>
              <a:t>Ask students to brainstorm examples of maps.  Prompt as necessary to fill out all four types to be discussed later in the session.  </a:t>
            </a:r>
          </a:p>
          <a:p>
            <a:pPr>
              <a:spcBef>
                <a:spcPts val="0"/>
              </a:spcBef>
              <a:buNone/>
            </a:pPr>
            <a:r>
              <a:rPr lang="en"/>
              <a:t>Fill up board.  Be sure to encourage twitter submissions to set the stage for future use.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58" name="Shape 58"/>
        <p:cNvGrpSpPr/>
        <p:nvPr/>
      </p:nvGrpSpPr>
      <p:grpSpPr>
        <a:xfrm>
          <a:off y="0" x="0"/>
          <a:ext cy="0" cx="0"/>
          <a:chOff y="0" x="0"/>
          <a:chExt cy="0" cx="0"/>
        </a:xfrm>
      </p:grpSpPr>
      <p:sp>
        <p:nvSpPr>
          <p:cNvPr id="59" name="Shape 59"/>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60" name="Shape 60"/>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Explain the core distinction between reference and thematic maps.  This distinction will be important to framing our discussion of map types, designs, and content for the rest of the semester.  It is important that the students understand this now to facilitate those conversations.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69" name="Shape 69"/>
        <p:cNvGrpSpPr/>
        <p:nvPr/>
      </p:nvGrpSpPr>
      <p:grpSpPr>
        <a:xfrm>
          <a:off y="0" x="0"/>
          <a:ext cy="0" cx="0"/>
          <a:chOff y="0" x="0"/>
          <a:chExt cy="0" cx="0"/>
        </a:xfrm>
      </p:grpSpPr>
      <p:sp>
        <p:nvSpPr>
          <p:cNvPr id="70" name="Shape 70"/>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71" name="Shape 71"/>
          <p:cNvSpPr txBox="1"/>
          <p:nvPr>
            <p:ph idx="1" type="body"/>
          </p:nvPr>
        </p:nvSpPr>
        <p:spPr>
          <a:xfrm>
            <a:off y="4343400" x="685800"/>
            <a:ext cy="4114800" cx="5486399"/>
          </a:xfrm>
          <a:prstGeom prst="rect">
            <a:avLst/>
          </a:prstGeom>
        </p:spPr>
        <p:txBody>
          <a:bodyPr bIns="91425" rIns="91425" lIns="91425" tIns="91425" anchor="t" anchorCtr="0">
            <a:noAutofit/>
          </a:bodyPr>
          <a:lstStyle/>
          <a:p>
            <a:pPr rtl="0" lvl="0">
              <a:spcBef>
                <a:spcPts val="0"/>
              </a:spcBef>
              <a:buNone/>
            </a:pPr>
            <a:r>
              <a:rPr lang="en"/>
              <a:t>Provide common examples:  USGS quads are Reference Maps, Map of the population of various states is Thematic</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78" name="Shape 78"/>
        <p:cNvGrpSpPr/>
        <p:nvPr/>
      </p:nvGrpSpPr>
      <p:grpSpPr>
        <a:xfrm>
          <a:off y="0" x="0"/>
          <a:ext cy="0" cx="0"/>
          <a:chOff y="0" x="0"/>
          <a:chExt cy="0" cx="0"/>
        </a:xfrm>
      </p:grpSpPr>
      <p:sp>
        <p:nvSpPr>
          <p:cNvPr id="79" name="Shape 79"/>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80" name="Shape 80"/>
          <p:cNvSpPr txBox="1"/>
          <p:nvPr>
            <p:ph idx="1" type="body"/>
          </p:nvPr>
        </p:nvSpPr>
        <p:spPr>
          <a:xfrm>
            <a:off y="4343400" x="685800"/>
            <a:ext cy="4114800" cx="5486399"/>
          </a:xfrm>
          <a:prstGeom prst="rect">
            <a:avLst/>
          </a:prstGeom>
        </p:spPr>
        <p:txBody>
          <a:bodyPr bIns="91425" rIns="91425" lIns="91425" tIns="91425" anchor="t" anchorCtr="0">
            <a:noAutofit/>
          </a:bodyPr>
          <a:lstStyle/>
          <a:p>
            <a:pPr rtl="0">
              <a:spcBef>
                <a:spcPts val="0"/>
              </a:spcBef>
              <a:buNone/>
            </a:pPr>
            <a:r>
              <a:rPr lang="en"/>
              <a:t>Explain the core distinction between static and dynamic maps.</a:t>
            </a:r>
          </a:p>
          <a:p>
            <a:pPr>
              <a:spcBef>
                <a:spcPts val="0"/>
              </a:spcBef>
              <a:buNone/>
            </a:pPr>
            <a:r>
              <a:rPr lang="en"/>
              <a:t>The first half of the semester will be focussed on static maps, while the second half will look at dynamic maps.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89" name="Shape 89"/>
        <p:cNvGrpSpPr/>
        <p:nvPr/>
      </p:nvGrpSpPr>
      <p:grpSpPr>
        <a:xfrm>
          <a:off y="0" x="0"/>
          <a:ext cy="0" cx="0"/>
          <a:chOff y="0" x="0"/>
          <a:chExt cy="0" cx="0"/>
        </a:xfrm>
      </p:grpSpPr>
      <p:sp>
        <p:nvSpPr>
          <p:cNvPr id="90" name="Shape 90"/>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91" name="Shape 91"/>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Examples of static (a page in a paper atlas) and dynamic (google maps)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01" name="Shape 101"/>
        <p:cNvGrpSpPr/>
        <p:nvPr/>
      </p:nvGrpSpPr>
      <p:grpSpPr>
        <a:xfrm>
          <a:off y="0" x="0"/>
          <a:ext cy="0" cx="0"/>
          <a:chOff y="0" x="0"/>
          <a:chExt cy="0" cx="0"/>
        </a:xfrm>
      </p:grpSpPr>
      <p:sp>
        <p:nvSpPr>
          <p:cNvPr id="102" name="Shape 102"/>
          <p:cNvSpPr/>
          <p:nvPr>
            <p:ph idx="2" type="sldImg"/>
          </p:nvPr>
        </p:nvSpPr>
        <p:spPr>
          <a:xfrm>
            <a:off y="685800" x="1143225"/>
            <a:ext cy="3429000" cx="4572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03" name="Shape 103"/>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draw axes on board and list maps from brainstorming in each quadrant as appropriate until students get it or several of each quad have been done.</a:t>
            </a:r>
          </a:p>
        </p:txBody>
      </p:sp>
    </p:spTree>
  </p:cSld>
  <p:clrMapOvr>
    <a:masterClrMapping/>
  </p:clrMapOvr>
</p:notes>
</file>

<file path=ppt/slideLayouts/_rels/slideLayout1.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2.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3.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4.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5.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6.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7" name="Shape 7"/>
        <p:cNvGrpSpPr/>
        <p:nvPr/>
      </p:nvGrpSpPr>
      <p:grpSpPr>
        <a:xfrm>
          <a:off y="0" x="0"/>
          <a:ext cy="0" cx="0"/>
          <a:chOff y="0" x="0"/>
          <a:chExt cy="0" cx="0"/>
        </a:xfrm>
      </p:grpSpPr>
      <p:sp>
        <p:nvSpPr>
          <p:cNvPr id="8" name="Shape 8"/>
          <p:cNvSpPr txBox="1"/>
          <p:nvPr>
            <p:ph idx="1" type="subTitle"/>
          </p:nvPr>
        </p:nvSpPr>
        <p:spPr>
          <a:xfrm>
            <a:off y="3786737" x="685800"/>
            <a:ext cy="1046400" cx="7772400"/>
          </a:xfrm>
          <a:prstGeom prst="rect">
            <a:avLst/>
          </a:prstGeom>
        </p:spPr>
        <p:txBody>
          <a:bodyPr bIns="91425" rIns="91425" lIns="91425" tIns="91425" anchor="t" anchorCtr="0"/>
          <a:lstStyle>
            <a:lvl1pPr algn="ctr">
              <a:spcBef>
                <a:spcPts val="0"/>
              </a:spcBef>
              <a:buClr>
                <a:schemeClr val="dk2"/>
              </a:buClr>
              <a:buNone/>
              <a:defRPr>
                <a:solidFill>
                  <a:schemeClr val="dk2"/>
                </a:solidFill>
              </a:defRPr>
            </a:lvl1pPr>
            <a:lvl2pPr algn="ctr">
              <a:spcBef>
                <a:spcPts val="0"/>
              </a:spcBef>
              <a:buClr>
                <a:schemeClr val="dk2"/>
              </a:buClr>
              <a:buSzPct val="100000"/>
              <a:buNone/>
              <a:defRPr sz="3000">
                <a:solidFill>
                  <a:schemeClr val="dk2"/>
                </a:solidFill>
              </a:defRPr>
            </a:lvl2pPr>
            <a:lvl3pPr algn="ctr">
              <a:spcBef>
                <a:spcPts val="0"/>
              </a:spcBef>
              <a:buClr>
                <a:schemeClr val="dk2"/>
              </a:buClr>
              <a:buSzPct val="100000"/>
              <a:buNone/>
              <a:defRPr sz="3000">
                <a:solidFill>
                  <a:schemeClr val="dk2"/>
                </a:solidFill>
              </a:defRPr>
            </a:lvl3pPr>
            <a:lvl4pPr algn="ctr">
              <a:spcBef>
                <a:spcPts val="0"/>
              </a:spcBef>
              <a:buClr>
                <a:schemeClr val="dk2"/>
              </a:buClr>
              <a:buSzPct val="100000"/>
              <a:buNone/>
              <a:defRPr sz="3000">
                <a:solidFill>
                  <a:schemeClr val="dk2"/>
                </a:solidFill>
              </a:defRPr>
            </a:lvl4pPr>
            <a:lvl5pPr algn="ctr">
              <a:spcBef>
                <a:spcPts val="0"/>
              </a:spcBef>
              <a:buClr>
                <a:schemeClr val="dk2"/>
              </a:buClr>
              <a:buSzPct val="100000"/>
              <a:buNone/>
              <a:defRPr sz="3000">
                <a:solidFill>
                  <a:schemeClr val="dk2"/>
                </a:solidFill>
              </a:defRPr>
            </a:lvl5pPr>
            <a:lvl6pPr algn="ctr">
              <a:spcBef>
                <a:spcPts val="0"/>
              </a:spcBef>
              <a:buClr>
                <a:schemeClr val="dk2"/>
              </a:buClr>
              <a:buSzPct val="100000"/>
              <a:buNone/>
              <a:defRPr sz="3000">
                <a:solidFill>
                  <a:schemeClr val="dk2"/>
                </a:solidFill>
              </a:defRPr>
            </a:lvl6pPr>
            <a:lvl7pPr algn="ctr">
              <a:spcBef>
                <a:spcPts val="0"/>
              </a:spcBef>
              <a:buClr>
                <a:schemeClr val="dk2"/>
              </a:buClr>
              <a:buSzPct val="100000"/>
              <a:buNone/>
              <a:defRPr sz="3000">
                <a:solidFill>
                  <a:schemeClr val="dk2"/>
                </a:solidFill>
              </a:defRPr>
            </a:lvl7pPr>
            <a:lvl8pPr algn="ctr">
              <a:spcBef>
                <a:spcPts val="0"/>
              </a:spcBef>
              <a:buClr>
                <a:schemeClr val="dk2"/>
              </a:buClr>
              <a:buSzPct val="100000"/>
              <a:buNone/>
              <a:defRPr sz="3000">
                <a:solidFill>
                  <a:schemeClr val="dk2"/>
                </a:solidFill>
              </a:defRPr>
            </a:lvl8pPr>
            <a:lvl9pPr algn="ctr">
              <a:spcBef>
                <a:spcPts val="0"/>
              </a:spcBef>
              <a:buClr>
                <a:schemeClr val="dk2"/>
              </a:buClr>
              <a:buSzPct val="100000"/>
              <a:buNone/>
              <a:defRPr sz="3000">
                <a:solidFill>
                  <a:schemeClr val="dk2"/>
                </a:solidFill>
              </a:defRPr>
            </a:lvl9pPr>
          </a:lstStyle>
          <a:p/>
        </p:txBody>
      </p:sp>
      <p:sp>
        <p:nvSpPr>
          <p:cNvPr id="9" name="Shape 9"/>
          <p:cNvSpPr txBox="1"/>
          <p:nvPr>
            <p:ph type="ctrTitle"/>
          </p:nvPr>
        </p:nvSpPr>
        <p:spPr>
          <a:xfrm>
            <a:off y="2111123" x="685800"/>
            <a:ext cy="1546500" cx="7772400"/>
          </a:xfrm>
          <a:prstGeom prst="rect">
            <a:avLst/>
          </a:prstGeom>
        </p:spPr>
        <p:txBody>
          <a:bodyPr bIns="91425" rIns="91425" lIns="91425" tIns="91425" anchor="b" anchorCtr="0"/>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0" name="Shape 10"/>
        <p:cNvGrpSpPr/>
        <p:nvPr/>
      </p:nvGrpSpPr>
      <p:grpSpPr>
        <a:xfrm>
          <a:off y="0" x="0"/>
          <a:ext cy="0" cx="0"/>
          <a:chOff y="0" x="0"/>
          <a:chExt cy="0" cx="0"/>
        </a:xfrm>
      </p:grpSpPr>
      <p:sp>
        <p:nvSpPr>
          <p:cNvPr id="11" name="Shape 11"/>
          <p:cNvSpPr txBox="1"/>
          <p:nvPr>
            <p:ph type="title"/>
          </p:nvPr>
        </p:nvSpPr>
        <p:spPr>
          <a:xfrm>
            <a:off y="274637" x="457200"/>
            <a:ext cy="1143299" cx="8229600"/>
          </a:xfrm>
          <a:prstGeom prst="rect">
            <a:avLst/>
          </a:prstGeom>
        </p:spPr>
        <p:txBody>
          <a:bodyPr bIns="91425" rIns="91425" lIns="91425" t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12" name="Shape 12"/>
          <p:cNvSpPr txBox="1"/>
          <p:nvPr>
            <p:ph idx="1" type="body"/>
          </p:nvPr>
        </p:nvSpPr>
        <p:spPr>
          <a:xfrm>
            <a:off y="1600200" x="457200"/>
            <a:ext cy="4967700" cx="8229600"/>
          </a:xfrm>
          <a:prstGeom prst="rect">
            <a:avLst/>
          </a:prstGeom>
        </p:spPr>
        <p:txBody>
          <a:bodyPr bIns="91425" rIns="91425" lIns="91425" t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13" name="Shape 13"/>
        <p:cNvGrpSpPr/>
        <p:nvPr/>
      </p:nvGrpSpPr>
      <p:grpSpPr>
        <a:xfrm>
          <a:off y="0" x="0"/>
          <a:ext cy="0" cx="0"/>
          <a:chOff y="0" x="0"/>
          <a:chExt cy="0" cx="0"/>
        </a:xfrm>
      </p:grpSpPr>
      <p:sp>
        <p:nvSpPr>
          <p:cNvPr id="14" name="Shape 14"/>
          <p:cNvSpPr txBox="1"/>
          <p:nvPr>
            <p:ph type="title"/>
          </p:nvPr>
        </p:nvSpPr>
        <p:spPr>
          <a:xfrm>
            <a:off y="274637" x="457200"/>
            <a:ext cy="1143299" cx="8229600"/>
          </a:xfrm>
          <a:prstGeom prst="rect">
            <a:avLst/>
          </a:prstGeom>
        </p:spPr>
        <p:txBody>
          <a:bodyPr bIns="91425" rIns="91425" lIns="91425" t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15" name="Shape 15"/>
          <p:cNvSpPr txBox="1"/>
          <p:nvPr>
            <p:ph idx="1" type="body"/>
          </p:nvPr>
        </p:nvSpPr>
        <p:spPr>
          <a:xfrm>
            <a:off y="1600200" x="457200"/>
            <a:ext cy="4967700" cx="3994500"/>
          </a:xfrm>
          <a:prstGeom prst="rect">
            <a:avLst/>
          </a:prstGeom>
        </p:spPr>
        <p:txBody>
          <a:bodyPr bIns="91425" rIns="91425" lIns="91425" t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16" name="Shape 16"/>
          <p:cNvSpPr txBox="1"/>
          <p:nvPr>
            <p:ph idx="2" type="body"/>
          </p:nvPr>
        </p:nvSpPr>
        <p:spPr>
          <a:xfrm>
            <a:off y="1600200" x="4692273"/>
            <a:ext cy="4967700" cx="3994500"/>
          </a:xfrm>
          <a:prstGeom prst="rect">
            <a:avLst/>
          </a:prstGeom>
        </p:spPr>
        <p:txBody>
          <a:bodyPr bIns="91425" rIns="91425" lIns="91425" t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17" name="Shape 17"/>
        <p:cNvGrpSpPr/>
        <p:nvPr/>
      </p:nvGrpSpPr>
      <p:grpSpPr>
        <a:xfrm>
          <a:off y="0" x="0"/>
          <a:ext cy="0" cx="0"/>
          <a:chOff y="0" x="0"/>
          <a:chExt cy="0" cx="0"/>
        </a:xfrm>
      </p:grpSpPr>
      <p:sp>
        <p:nvSpPr>
          <p:cNvPr id="18" name="Shape 18"/>
          <p:cNvSpPr txBox="1"/>
          <p:nvPr>
            <p:ph type="title"/>
          </p:nvPr>
        </p:nvSpPr>
        <p:spPr>
          <a:xfrm>
            <a:off y="274637" x="457200"/>
            <a:ext cy="1143299" cx="8229600"/>
          </a:xfrm>
          <a:prstGeom prst="rect">
            <a:avLst/>
          </a:prstGeom>
        </p:spPr>
        <p:txBody>
          <a:bodyPr bIns="91425" rIns="91425" lIns="91425" t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19" name="Shape 19"/>
        <p:cNvGrpSpPr/>
        <p:nvPr/>
      </p:nvGrpSpPr>
      <p:grpSpPr>
        <a:xfrm>
          <a:off y="0" x="0"/>
          <a:ext cy="0" cx="0"/>
          <a:chOff y="0" x="0"/>
          <a:chExt cy="0" cx="0"/>
        </a:xfrm>
      </p:grpSpPr>
      <p:sp>
        <p:nvSpPr>
          <p:cNvPr id="20" name="Shape 20"/>
          <p:cNvSpPr txBox="1"/>
          <p:nvPr>
            <p:ph idx="1" type="body"/>
          </p:nvPr>
        </p:nvSpPr>
        <p:spPr>
          <a:xfrm>
            <a:off y="5875078" x="457200"/>
            <a:ext cy="692700" cx="8229600"/>
          </a:xfrm>
          <a:prstGeom prst="rect">
            <a:avLst/>
          </a:prstGeom>
        </p:spPr>
        <p:txBody>
          <a:bodyPr bIns="91425" rIns="91425" lIns="91425" tIns="91425" anchor="t" anchorCtr="0"/>
          <a:lstStyle>
            <a:lvl1pPr algn="ctr">
              <a:spcBef>
                <a:spcPts val="0"/>
              </a:spcBef>
              <a:buClr>
                <a:schemeClr val="dk1"/>
              </a:buClr>
              <a:buSzPct val="100000"/>
              <a:buNone/>
              <a:defRPr sz="1800">
                <a:solidFill>
                  <a:schemeClr val="dk1"/>
                </a:solidFill>
              </a:defRPr>
            </a:lvl1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1" name="Shape 21"/>
        <p:cNvGrpSpPr/>
        <p:nvPr/>
      </p:nvGrpSpPr>
      <p:grpSpPr>
        <a:xfrm>
          <a:off y="0" x="0"/>
          <a:ext cy="0" cx="0"/>
          <a:chOff y="0" x="0"/>
          <a:chExt cy="0" cx="0"/>
        </a:xfrm>
      </p:grpSpPr>
    </p:spTree>
  </p:cSld>
  <p:clrMapOvr>
    <a:masterClrMapping/>
  </p:clrMapOvr>
</p:sldLayout>
</file>

<file path=ppt/slideMasters/_rels/slideMaster1.xml.rels><?xml version="1.0" encoding="UTF-8" standalone="yes"?><Relationships xmlns="http://schemas.openxmlformats.org/package/2006/relationships"><Relationship Target="../slideLayouts/slideLayout2.xml" Type="http://schemas.openxmlformats.org/officeDocument/2006/relationships/slideLayout" Id="rId2"/><Relationship Target="../slideLayouts/slideLayout1.xml" Type="http://schemas.openxmlformats.org/officeDocument/2006/relationships/slideLayout" Id="rId1"/><Relationship Target="../slideLayouts/slideLayout4.xml" Type="http://schemas.openxmlformats.org/officeDocument/2006/relationships/slideLayout" Id="rId4"/><Relationship Target="../slideLayouts/slideLayout3.xml" Type="http://schemas.openxmlformats.org/officeDocument/2006/relationships/slideLayout" Id="rId3"/><Relationship Target="../slideLayouts/slideLayout6.xml" Type="http://schemas.openxmlformats.org/officeDocument/2006/relationships/slideLayout" Id="rId6"/><Relationship Target="../slideLayouts/slideLayout5.xml" Type="http://schemas.openxmlformats.org/officeDocument/2006/relationships/slideLayout" Id="rId5"/><Relationship Target="../theme/theme3.xml" Type="http://schemas.openxmlformats.org/officeDocument/2006/relationships/theme" Id="rId7"/></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gradFill>
          <a:gsLst>
            <a:gs pos="0">
              <a:schemeClr val="lt1"/>
            </a:gs>
            <a:gs pos="30000">
              <a:schemeClr val="lt1"/>
            </a:gs>
            <a:gs pos="100000">
              <a:schemeClr val="lt2"/>
            </a:gs>
          </a:gsLst>
          <a:path path="circle">
            <a:fillToRect t="50%" b="50%" r="50%" l="50%"/>
          </a:path>
          <a:tileRect/>
        </a:gradFill>
      </p:bgPr>
    </p:bg>
    <p:spTree>
      <p:nvGrpSpPr>
        <p:cNvPr id="4" name="Shape 4"/>
        <p:cNvGrpSpPr/>
        <p:nvPr/>
      </p:nvGrpSpPr>
      <p:grpSpPr>
        <a:xfrm>
          <a:off y="0" x="0"/>
          <a:ext cy="0" cx="0"/>
          <a:chOff y="0" x="0"/>
          <a:chExt cy="0" cx="0"/>
        </a:xfrm>
      </p:grpSpPr>
      <p:sp>
        <p:nvSpPr>
          <p:cNvPr id="5" name="Shape 5"/>
          <p:cNvSpPr txBox="1"/>
          <p:nvPr>
            <p:ph type="title"/>
          </p:nvPr>
        </p:nvSpPr>
        <p:spPr>
          <a:xfrm>
            <a:off y="274637" x="457200"/>
            <a:ext cy="1143299" cx="8229600"/>
          </a:xfrm>
          <a:prstGeom prst="rect">
            <a:avLst/>
          </a:prstGeom>
          <a:noFill/>
          <a:ln>
            <a:noFill/>
          </a:ln>
        </p:spPr>
        <p:txBody>
          <a:bodyPr bIns="91425" rIns="91425" lIns="91425" tIns="91425" anchor="b" anchorCtr="0"/>
          <a:lstStyle>
            <a:lvl1pPr>
              <a:spcBef>
                <a:spcPts val="0"/>
              </a:spcBef>
              <a:buClr>
                <a:schemeClr val="dk1"/>
              </a:buClr>
              <a:buSzPct val="100000"/>
              <a:buNone/>
              <a:defRPr b="1" sz="3600">
                <a:solidFill>
                  <a:schemeClr val="dk1"/>
                </a:solidFill>
              </a:defRPr>
            </a:lvl1pPr>
            <a:lvl2pPr>
              <a:spcBef>
                <a:spcPts val="0"/>
              </a:spcBef>
              <a:buClr>
                <a:schemeClr val="dk1"/>
              </a:buClr>
              <a:buSzPct val="100000"/>
              <a:buNone/>
              <a:defRPr b="1" sz="3600">
                <a:solidFill>
                  <a:schemeClr val="dk1"/>
                </a:solidFill>
              </a:defRPr>
            </a:lvl2pPr>
            <a:lvl3pPr>
              <a:spcBef>
                <a:spcPts val="0"/>
              </a:spcBef>
              <a:buClr>
                <a:schemeClr val="dk1"/>
              </a:buClr>
              <a:buSzPct val="100000"/>
              <a:buNone/>
              <a:defRPr b="1" sz="3600">
                <a:solidFill>
                  <a:schemeClr val="dk1"/>
                </a:solidFill>
              </a:defRPr>
            </a:lvl3pPr>
            <a:lvl4pPr>
              <a:spcBef>
                <a:spcPts val="0"/>
              </a:spcBef>
              <a:buClr>
                <a:schemeClr val="dk1"/>
              </a:buClr>
              <a:buSzPct val="100000"/>
              <a:buNone/>
              <a:defRPr b="1" sz="3600">
                <a:solidFill>
                  <a:schemeClr val="dk1"/>
                </a:solidFill>
              </a:defRPr>
            </a:lvl4pPr>
            <a:lvl5pPr>
              <a:spcBef>
                <a:spcPts val="0"/>
              </a:spcBef>
              <a:buClr>
                <a:schemeClr val="dk1"/>
              </a:buClr>
              <a:buSzPct val="100000"/>
              <a:buNone/>
              <a:defRPr b="1" sz="3600">
                <a:solidFill>
                  <a:schemeClr val="dk1"/>
                </a:solidFill>
              </a:defRPr>
            </a:lvl5pPr>
            <a:lvl6pPr>
              <a:spcBef>
                <a:spcPts val="0"/>
              </a:spcBef>
              <a:buClr>
                <a:schemeClr val="dk1"/>
              </a:buClr>
              <a:buSzPct val="100000"/>
              <a:buNone/>
              <a:defRPr b="1" sz="3600">
                <a:solidFill>
                  <a:schemeClr val="dk1"/>
                </a:solidFill>
              </a:defRPr>
            </a:lvl6pPr>
            <a:lvl7pPr>
              <a:spcBef>
                <a:spcPts val="0"/>
              </a:spcBef>
              <a:buClr>
                <a:schemeClr val="dk1"/>
              </a:buClr>
              <a:buSzPct val="100000"/>
              <a:buNone/>
              <a:defRPr b="1" sz="3600">
                <a:solidFill>
                  <a:schemeClr val="dk1"/>
                </a:solidFill>
              </a:defRPr>
            </a:lvl7pPr>
            <a:lvl8pPr>
              <a:spcBef>
                <a:spcPts val="0"/>
              </a:spcBef>
              <a:buClr>
                <a:schemeClr val="dk1"/>
              </a:buClr>
              <a:buSzPct val="100000"/>
              <a:buNone/>
              <a:defRPr b="1" sz="3600">
                <a:solidFill>
                  <a:schemeClr val="dk1"/>
                </a:solidFill>
              </a:defRPr>
            </a:lvl8pPr>
            <a:lvl9pPr>
              <a:spcBef>
                <a:spcPts val="0"/>
              </a:spcBef>
              <a:buClr>
                <a:schemeClr val="dk1"/>
              </a:buClr>
              <a:buSzPct val="100000"/>
              <a:buNone/>
              <a:defRPr b="1" sz="3600">
                <a:solidFill>
                  <a:schemeClr val="dk1"/>
                </a:solidFill>
              </a:defRPr>
            </a:lvl9pPr>
          </a:lstStyle>
          <a:p/>
        </p:txBody>
      </p:sp>
      <p:sp>
        <p:nvSpPr>
          <p:cNvPr id="6" name="Shape 6"/>
          <p:cNvSpPr txBox="1"/>
          <p:nvPr>
            <p:ph idx="1" type="body"/>
          </p:nvPr>
        </p:nvSpPr>
        <p:spPr>
          <a:xfrm>
            <a:off y="1600200" x="457200"/>
            <a:ext cy="4967700" cx="8229600"/>
          </a:xfrm>
          <a:prstGeom prst="rect">
            <a:avLst/>
          </a:prstGeom>
          <a:noFill/>
          <a:ln>
            <a:noFill/>
          </a:ln>
        </p:spPr>
        <p:txBody>
          <a:bodyPr bIns="91425" rIns="91425" lIns="91425" tIns="91425" anchor="t" anchorCtr="0"/>
          <a:lstStyle>
            <a:lvl1pPr>
              <a:spcBef>
                <a:spcPts val="600"/>
              </a:spcBef>
              <a:buSzPct val="100000"/>
              <a:defRPr sz="3000"/>
            </a:lvl1pPr>
            <a:lvl2pPr>
              <a:spcBef>
                <a:spcPts val="480"/>
              </a:spcBef>
              <a:buSzPct val="100000"/>
              <a:defRPr sz="2400"/>
            </a:lvl2pPr>
            <a:lvl3pPr>
              <a:spcBef>
                <a:spcPts val="480"/>
              </a:spcBef>
              <a:buSzPct val="100000"/>
              <a:defRPr sz="2400"/>
            </a:lvl3pPr>
            <a:lvl4pPr>
              <a:spcBef>
                <a:spcPts val="360"/>
              </a:spcBef>
              <a:buSzPct val="100000"/>
              <a:defRPr sz="1800"/>
            </a:lvl4pPr>
            <a:lvl5pPr>
              <a:spcBef>
                <a:spcPts val="360"/>
              </a:spcBef>
              <a:buSzPct val="100000"/>
              <a:defRPr sz="1800"/>
            </a:lvl5pPr>
            <a:lvl6pPr>
              <a:spcBef>
                <a:spcPts val="360"/>
              </a:spcBef>
              <a:buSzPct val="100000"/>
              <a:defRPr sz="1800"/>
            </a:lvl6pPr>
            <a:lvl7pPr>
              <a:spcBef>
                <a:spcPts val="360"/>
              </a:spcBef>
              <a:buSzPct val="100000"/>
              <a:defRPr sz="1800"/>
            </a:lvl7pPr>
            <a:lvl8pPr>
              <a:spcBef>
                <a:spcPts val="360"/>
              </a:spcBef>
              <a:buSzPct val="100000"/>
              <a:defRPr sz="1800"/>
            </a:lvl8pPr>
            <a:lvl9pPr>
              <a:spcBef>
                <a:spcPts val="360"/>
              </a:spcBef>
              <a:buSzPct val="100000"/>
              <a:defRPr sz="1800"/>
            </a:lvl9pPr>
          </a:lstStyle>
          <a:p/>
        </p:txBody>
      </p:sp>
    </p:spTree>
  </p:cSld>
  <p:clrMap accent2="accent2" accent3="accent3" accent4="accent4" accent5="accent5" accent6="accent6" hlink="hlink" tx2="lt2" tx1="dk1" bg2="dk2" bg1="lt1" folHlink="folHlink" accent1="accent1"/>
  <p:sldLayoutIdLst>
    <p:sldLayoutId id="2147483648" r:id="rId1"/>
    <p:sldLayoutId id="2147483649" r:id="rId2"/>
    <p:sldLayoutId id="2147483650" r:id="rId3"/>
    <p:sldLayoutId id="2147483651" r:id="rId4"/>
    <p:sldLayoutId id="2147483652" r:id="rId5"/>
    <p:sldLayoutId id="2147483653" r:id="rId6"/>
  </p:sldLayoutIdLst>
  <p:hf dt="0" ftr="0" sldNum="0" hdr="0"/>
  <p:txStyles>
    <p:title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p:titleStyle>
    <p:body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a:lvl3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3pPr>
      <a:lvl4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4pPr>
      <a:lvl5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5pPr>
      <a:lvl6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6pPr>
      <a:lvl7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7pPr>
      <a:lvl8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8pPr>
      <a:lvl9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9pPr>
    </p:bodyStyle>
    <p:other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a:lvl3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3pPr>
      <a:lvl4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4pPr>
      <a:lvl5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5pPr>
      <a:lvl6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6pPr>
      <a:lvl7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7pPr>
      <a:lvl8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8pPr>
      <a:lvl9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Target="../notesSlides/notesSlide1.xml" Type="http://schemas.openxmlformats.org/officeDocument/2006/relationships/notesSlide" Id="rId2"/><Relationship Target="../slideLayouts/slideLayout1.xml" Type="http://schemas.openxmlformats.org/officeDocument/2006/relationships/slideLayout" Id="rId1"/></Relationships>
</file>

<file path=ppt/slides/_rels/slide10.xml.rels><?xml version="1.0" encoding="UTF-8" standalone="yes"?><Relationships xmlns="http://schemas.openxmlformats.org/package/2006/relationships"><Relationship Target="../notesSlides/notesSlide10.xml" Type="http://schemas.openxmlformats.org/officeDocument/2006/relationships/notesSlide" Id="rId2"/><Relationship Target="../slideLayouts/slideLayout2.xml" Type="http://schemas.openxmlformats.org/officeDocument/2006/relationships/slideLayout" Id="rId1"/></Relationships>
</file>

<file path=ppt/slides/_rels/slide11.xml.rels><?xml version="1.0" encoding="UTF-8" standalone="yes"?><Relationships xmlns="http://schemas.openxmlformats.org/package/2006/relationships"><Relationship Target="../notesSlides/notesSlide11.xml" Type="http://schemas.openxmlformats.org/officeDocument/2006/relationships/notesSlide" Id="rId2"/><Relationship Target="../slideLayouts/slideLayout2.xml" Type="http://schemas.openxmlformats.org/officeDocument/2006/relationships/slideLayout" Id="rId1"/></Relationships>
</file>

<file path=ppt/slides/_rels/slide2.xml.rels><?xml version="1.0" encoding="UTF-8" standalone="yes"?><Relationships xmlns="http://schemas.openxmlformats.org/package/2006/relationships"><Relationship Target="../notesSlides/notesSlide2.xml" Type="http://schemas.openxmlformats.org/officeDocument/2006/relationships/notesSlide" Id="rId2"/><Relationship Target="../slideLayouts/slideLayout2.xml" Type="http://schemas.openxmlformats.org/officeDocument/2006/relationships/slideLayout" Id="rId1"/></Relationships>
</file>

<file path=ppt/slides/_rels/slide3.xml.rels><?xml version="1.0" encoding="UTF-8" standalone="yes"?><Relationships xmlns="http://schemas.openxmlformats.org/package/2006/relationships"><Relationship Target="../notesSlides/notesSlide3.xml" Type="http://schemas.openxmlformats.org/officeDocument/2006/relationships/notesSlide" Id="rId2"/><Relationship Target="../slideLayouts/slideLayout2.xml" Type="http://schemas.openxmlformats.org/officeDocument/2006/relationships/slideLayout" Id="rId1"/></Relationships>
</file>

<file path=ppt/slides/_rels/slide4.xml.rels><?xml version="1.0" encoding="UTF-8" standalone="yes"?><Relationships xmlns="http://schemas.openxmlformats.org/package/2006/relationships"><Relationship Target="../notesSlides/notesSlide4.xml" Type="http://schemas.openxmlformats.org/officeDocument/2006/relationships/notesSlide" Id="rId2"/><Relationship Target="../slideLayouts/slideLayout2.xml" Type="http://schemas.openxmlformats.org/officeDocument/2006/relationships/slideLayout" Id="rId1"/></Relationships>
</file>

<file path=ppt/slides/_rels/slide5.xml.rels><?xml version="1.0" encoding="UTF-8" standalone="yes"?><Relationships xmlns="http://schemas.openxmlformats.org/package/2006/relationships"><Relationship Target="../notesSlides/notesSlide5.xml" Type="http://schemas.openxmlformats.org/officeDocument/2006/relationships/notesSlide" Id="rId2"/><Relationship Target="../slideLayouts/slideLayout2.xml" Type="http://schemas.openxmlformats.org/officeDocument/2006/relationships/slideLayout" Id="rId1"/></Relationships>
</file>

<file path=ppt/slides/_rels/slide6.xml.rels><?xml version="1.0" encoding="UTF-8" standalone="yes"?><Relationships xmlns="http://schemas.openxmlformats.org/package/2006/relationships"><Relationship Target="../notesSlides/notesSlide6.xml" Type="http://schemas.openxmlformats.org/officeDocument/2006/relationships/notesSlide" Id="rId2"/><Relationship Target="../slideLayouts/slideLayout2.xml" Type="http://schemas.openxmlformats.org/officeDocument/2006/relationships/slideLayout" Id="rId1"/><Relationship Target="../media/image02.png" Type="http://schemas.openxmlformats.org/officeDocument/2006/relationships/image" Id="rId4"/><Relationship Target="../media/image01.png" Type="http://schemas.openxmlformats.org/officeDocument/2006/relationships/image" Id="rId3"/></Relationships>
</file>

<file path=ppt/slides/_rels/slide7.xml.rels><?xml version="1.0" encoding="UTF-8" standalone="yes"?><Relationships xmlns="http://schemas.openxmlformats.org/package/2006/relationships"><Relationship Target="../notesSlides/notesSlide7.xml" Type="http://schemas.openxmlformats.org/officeDocument/2006/relationships/notesSlide" Id="rId2"/><Relationship Target="../slideLayouts/slideLayout2.xml" Type="http://schemas.openxmlformats.org/officeDocument/2006/relationships/slideLayout" Id="rId1"/></Relationships>
</file>

<file path=ppt/slides/_rels/slide8.xml.rels><?xml version="1.0" encoding="UTF-8" standalone="yes"?><Relationships xmlns="http://schemas.openxmlformats.org/package/2006/relationships"><Relationship Target="../notesSlides/notesSlide8.xml" Type="http://schemas.openxmlformats.org/officeDocument/2006/relationships/notesSlide" Id="rId2"/><Relationship Target="../slideLayouts/slideLayout2.xml" Type="http://schemas.openxmlformats.org/officeDocument/2006/relationships/slideLayout" Id="rId1"/><Relationship Target="../media/image00.png" Type="http://schemas.openxmlformats.org/officeDocument/2006/relationships/image" Id="rId4"/><Relationship Target="../media/image03.png" Type="http://schemas.openxmlformats.org/officeDocument/2006/relationships/image" Id="rId3"/></Relationships>
</file>

<file path=ppt/slides/_rels/slide9.xml.rels><?xml version="1.0" encoding="UTF-8" standalone="yes"?><Relationships xmlns="http://schemas.openxmlformats.org/package/2006/relationships"><Relationship Target="../notesSlides/notesSlide9.xml" Type="http://schemas.openxmlformats.org/officeDocument/2006/relationships/notesSlide" Id="rId2"/><Relationship Target="../slideLayouts/slideLayout2.xml" Type="http://schemas.openxmlformats.org/officeDocument/2006/relationships/slideLayout" Id="rId1"/></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 name="Shape 22"/>
        <p:cNvGrpSpPr/>
        <p:nvPr/>
      </p:nvGrpSpPr>
      <p:grpSpPr>
        <a:xfrm>
          <a:off y="0" x="0"/>
          <a:ext cy="0" cx="0"/>
          <a:chOff y="0" x="0"/>
          <a:chExt cy="0" cx="0"/>
        </a:xfrm>
      </p:grpSpPr>
      <p:sp>
        <p:nvSpPr>
          <p:cNvPr id="23" name="Shape 23"/>
          <p:cNvSpPr txBox="1"/>
          <p:nvPr>
            <p:ph type="ctrTitle"/>
          </p:nvPr>
        </p:nvSpPr>
        <p:spPr>
          <a:xfrm>
            <a:off y="2111123" x="685800"/>
            <a:ext cy="1546500" cx="7772400"/>
          </a:xfrm>
          <a:prstGeom prst="rect">
            <a:avLst/>
          </a:prstGeom>
        </p:spPr>
        <p:txBody>
          <a:bodyPr bIns="91425" rIns="91425" lIns="91425" tIns="91425" anchor="b" anchorCtr="0">
            <a:noAutofit/>
          </a:bodyPr>
          <a:lstStyle/>
          <a:p>
            <a:pPr rtl="0">
              <a:spcBef>
                <a:spcPts val="0"/>
              </a:spcBef>
              <a:buNone/>
            </a:pPr>
            <a:r>
              <a:rPr lang="en"/>
              <a:t>Digital Maps and Mapping</a:t>
            </a:r>
          </a:p>
        </p:txBody>
      </p:sp>
      <p:sp>
        <p:nvSpPr>
          <p:cNvPr id="24" name="Shape 24"/>
          <p:cNvSpPr txBox="1"/>
          <p:nvPr>
            <p:ph idx="1" type="subTitle"/>
          </p:nvPr>
        </p:nvSpPr>
        <p:spPr>
          <a:xfrm>
            <a:off y="5015566" x="685800"/>
            <a:ext cy="1502099" cx="8285400"/>
          </a:xfrm>
          <a:prstGeom prst="rect">
            <a:avLst/>
          </a:prstGeom>
        </p:spPr>
        <p:txBody>
          <a:bodyPr bIns="91425" rIns="91425" lIns="91425" tIns="91425" anchor="t" anchorCtr="0">
            <a:noAutofit/>
          </a:bodyPr>
          <a:lstStyle/>
          <a:p>
            <a:pPr algn="r" rtl="0">
              <a:spcBef>
                <a:spcPts val="0"/>
              </a:spcBef>
              <a:buNone/>
            </a:pPr>
            <a:r>
              <a:t/>
            </a:r>
            <a:endParaRPr sz="1800"/>
          </a:p>
          <a:p>
            <a:pPr algn="r" rtl="0">
              <a:spcBef>
                <a:spcPts val="0"/>
              </a:spcBef>
              <a:buNone/>
            </a:pPr>
            <a:r>
              <a:rPr sz="1800" lang="en"/>
              <a:t>Clinton Davis</a:t>
            </a:r>
          </a:p>
          <a:p>
            <a:pPr algn="r" rtl="0">
              <a:spcBef>
                <a:spcPts val="0"/>
              </a:spcBef>
              <a:buNone/>
            </a:pPr>
            <a:r>
              <a:rPr sz="1800" lang="en"/>
              <a:t>Temple University</a:t>
            </a:r>
          </a:p>
          <a:p>
            <a:pPr algn="r">
              <a:spcBef>
                <a:spcPts val="0"/>
              </a:spcBef>
              <a:buNone/>
            </a:pPr>
            <a:r>
              <a:rPr sz="1800" lang="en"/>
              <a:t>11 November 2014</a:t>
            </a:r>
          </a:p>
        </p:txBody>
      </p:sp>
      <p:sp>
        <p:nvSpPr>
          <p:cNvPr id="25" name="Shape 25"/>
          <p:cNvSpPr txBox="1"/>
          <p:nvPr/>
        </p:nvSpPr>
        <p:spPr>
          <a:xfrm>
            <a:off y="82533" x="7828800"/>
            <a:ext cy="511499" cx="1252800"/>
          </a:xfrm>
          <a:prstGeom prst="rect">
            <a:avLst/>
          </a:prstGeom>
          <a:noFill/>
          <a:ln>
            <a:noFill/>
          </a:ln>
        </p:spPr>
        <p:txBody>
          <a:bodyPr bIns="91425" rIns="91425" lIns="91425" tIns="91425" anchor="t" anchorCtr="0">
            <a:noAutofit/>
          </a:bodyPr>
          <a:lstStyle/>
          <a:p>
            <a:pPr>
              <a:spcBef>
                <a:spcPts val="0"/>
              </a:spcBef>
              <a:buNone/>
            </a:pPr>
            <a:r>
              <a:rPr lang="en"/>
              <a:t>#DigiMapTU</a:t>
            </a:r>
          </a:p>
        </p:txBody>
      </p:sp>
      <p:sp>
        <p:nvSpPr>
          <p:cNvPr id="26" name="Shape 26"/>
          <p:cNvSpPr txBox="1"/>
          <p:nvPr/>
        </p:nvSpPr>
        <p:spPr>
          <a:xfrm>
            <a:off y="4067175" x="685800"/>
            <a:ext cy="2450399" cx="4943399"/>
          </a:xfrm>
          <a:prstGeom prst="rect">
            <a:avLst/>
          </a:prstGeom>
          <a:noFill/>
          <a:ln>
            <a:noFill/>
          </a:ln>
        </p:spPr>
        <p:txBody>
          <a:bodyPr bIns="91425" rIns="91425" lIns="91425" tIns="91425" anchor="t" anchorCtr="0">
            <a:noAutofit/>
          </a:bodyPr>
          <a:lstStyle/>
          <a:p>
            <a:pPr rtl="0">
              <a:spcBef>
                <a:spcPts val="0"/>
              </a:spcBef>
              <a:buNone/>
            </a:pPr>
            <a:r>
              <a:rPr b="1" sz="2400" lang="en"/>
              <a:t>Today’s Goal:  </a:t>
            </a:r>
          </a:p>
          <a:p>
            <a:pPr rtl="0">
              <a:spcBef>
                <a:spcPts val="0"/>
              </a:spcBef>
              <a:buNone/>
            </a:pPr>
            <a:r>
              <a:t/>
            </a:r>
            <a:endParaRPr b="1" sz="2400"/>
          </a:p>
          <a:p>
            <a:pPr>
              <a:spcBef>
                <a:spcPts val="0"/>
              </a:spcBef>
              <a:buNone/>
            </a:pPr>
            <a:r>
              <a:rPr sz="2400" lang="en"/>
              <a:t>Learn to distinguish between Reference and Thematic Maps and between Static and Dynamic Maps.</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4" name="Shape 104"/>
        <p:cNvGrpSpPr/>
        <p:nvPr/>
      </p:nvGrpSpPr>
      <p:grpSpPr>
        <a:xfrm>
          <a:off y="0" x="0"/>
          <a:ext cy="0" cx="0"/>
          <a:chOff y="0" x="0"/>
          <a:chExt cy="0" cx="0"/>
        </a:xfrm>
      </p:grpSpPr>
      <p:sp>
        <p:nvSpPr>
          <p:cNvPr id="105" name="Shape 105"/>
          <p:cNvSpPr txBox="1"/>
          <p:nvPr>
            <p:ph type="title"/>
          </p:nvPr>
        </p:nvSpPr>
        <p:spPr>
          <a:xfrm>
            <a:off y="274637" x="457200"/>
            <a:ext cy="1143299" cx="8229600"/>
          </a:xfrm>
          <a:prstGeom prst="rect">
            <a:avLst/>
          </a:prstGeom>
        </p:spPr>
        <p:txBody>
          <a:bodyPr bIns="91425" rIns="91425" lIns="91425" tIns="91425" anchor="b" anchorCtr="0">
            <a:noAutofit/>
          </a:bodyPr>
          <a:lstStyle/>
          <a:p>
            <a:pPr rtl="0" lvl="0">
              <a:spcBef>
                <a:spcPts val="0"/>
              </a:spcBef>
              <a:buNone/>
            </a:pPr>
            <a:r>
              <a:rPr lang="en"/>
              <a:t>Questions and Answers</a:t>
            </a:r>
          </a:p>
        </p:txBody>
      </p:sp>
      <p:sp>
        <p:nvSpPr>
          <p:cNvPr id="106" name="Shape 106"/>
          <p:cNvSpPr txBox="1"/>
          <p:nvPr/>
        </p:nvSpPr>
        <p:spPr>
          <a:xfrm>
            <a:off y="82533" x="7828800"/>
            <a:ext cy="511499" cx="1252800"/>
          </a:xfrm>
          <a:prstGeom prst="rect">
            <a:avLst/>
          </a:prstGeom>
          <a:noFill/>
          <a:ln>
            <a:noFill/>
          </a:ln>
        </p:spPr>
        <p:txBody>
          <a:bodyPr bIns="91425" rIns="91425" lIns="91425" tIns="91425" anchor="t" anchorCtr="0">
            <a:noAutofit/>
          </a:bodyPr>
          <a:lstStyle/>
          <a:p>
            <a:pPr rtl="0" lvl="0">
              <a:spcBef>
                <a:spcPts val="0"/>
              </a:spcBef>
              <a:buNone/>
            </a:pPr>
            <a:r>
              <a:rPr lang="en"/>
              <a:t>#DigiMapTU</a:t>
            </a:r>
          </a:p>
        </p:txBody>
      </p:sp>
      <p:sp>
        <p:nvSpPr>
          <p:cNvPr id="107" name="Shape 107"/>
          <p:cNvSpPr txBox="1"/>
          <p:nvPr/>
        </p:nvSpPr>
        <p:spPr>
          <a:xfrm>
            <a:off y="1828800" x="542925"/>
            <a:ext cy="4600499" cx="6772200"/>
          </a:xfrm>
          <a:prstGeom prst="rect">
            <a:avLst/>
          </a:prstGeom>
          <a:noFill/>
          <a:ln>
            <a:noFill/>
          </a:ln>
        </p:spPr>
        <p:txBody>
          <a:bodyPr bIns="91425" rIns="91425" lIns="91425" tIns="91425" anchor="t" anchorCtr="0">
            <a:noAutofit/>
          </a:bodyPr>
          <a:lstStyle/>
          <a:p>
            <a:pPr rtl="0">
              <a:spcBef>
                <a:spcPts val="0"/>
              </a:spcBef>
              <a:buNone/>
            </a:pPr>
            <a:r>
              <a:rPr sz="2400" lang="en"/>
              <a:t>Are you confident on the distinctions between:</a:t>
            </a:r>
          </a:p>
          <a:p>
            <a:pPr rtl="0">
              <a:spcBef>
                <a:spcPts val="0"/>
              </a:spcBef>
              <a:buNone/>
            </a:pPr>
            <a:r>
              <a:t/>
            </a:r>
            <a:endParaRPr sz="2400"/>
          </a:p>
          <a:p>
            <a:pPr rtl="0">
              <a:spcBef>
                <a:spcPts val="0"/>
              </a:spcBef>
              <a:buNone/>
            </a:pPr>
            <a:r>
              <a:rPr b="1" sz="2400" lang="en"/>
              <a:t>Reference and Thematic Maps</a:t>
            </a:r>
            <a:r>
              <a:rPr sz="2400" lang="en"/>
              <a:t> </a:t>
            </a:r>
          </a:p>
          <a:p>
            <a:pPr rtl="0">
              <a:spcBef>
                <a:spcPts val="0"/>
              </a:spcBef>
              <a:buNone/>
            </a:pPr>
            <a:r>
              <a:t/>
            </a:r>
            <a:endParaRPr sz="2400">
              <a:solidFill>
                <a:schemeClr val="dk1"/>
              </a:solidFill>
            </a:endParaRPr>
          </a:p>
          <a:p>
            <a:pPr rtl="0">
              <a:spcBef>
                <a:spcPts val="0"/>
              </a:spcBef>
              <a:buNone/>
            </a:pPr>
            <a:r>
              <a:rPr sz="2400" lang="en">
                <a:solidFill>
                  <a:schemeClr val="dk1"/>
                </a:solidFill>
              </a:rPr>
              <a:t>and </a:t>
            </a:r>
          </a:p>
          <a:p>
            <a:pPr rtl="0">
              <a:spcBef>
                <a:spcPts val="0"/>
              </a:spcBef>
              <a:buNone/>
            </a:pPr>
            <a:r>
              <a:t/>
            </a:r>
            <a:endParaRPr sz="2400">
              <a:solidFill>
                <a:schemeClr val="dk1"/>
              </a:solidFill>
            </a:endParaRPr>
          </a:p>
          <a:p>
            <a:pPr rtl="0">
              <a:spcBef>
                <a:spcPts val="0"/>
              </a:spcBef>
              <a:buNone/>
            </a:pPr>
            <a:r>
              <a:rPr b="1" sz="2400" lang="en">
                <a:solidFill>
                  <a:schemeClr val="dk1"/>
                </a:solidFill>
              </a:rPr>
              <a:t>Static and Dynamic Maps</a:t>
            </a:r>
            <a:r>
              <a:rPr sz="2400" lang="en">
                <a:solidFill>
                  <a:schemeClr val="dk1"/>
                </a:solidFill>
              </a:rPr>
              <a:t> </a:t>
            </a:r>
            <a:r>
              <a:rPr sz="2400" lang="en"/>
              <a:t>?</a:t>
            </a:r>
          </a:p>
          <a:p>
            <a:pPr rtl="0">
              <a:spcBef>
                <a:spcPts val="0"/>
              </a:spcBef>
              <a:buNone/>
            </a:pPr>
            <a:r>
              <a:t/>
            </a:r>
            <a:endParaRPr sz="2400"/>
          </a:p>
          <a:p>
            <a:pPr rtl="0">
              <a:spcBef>
                <a:spcPts val="0"/>
              </a:spcBef>
              <a:buNone/>
            </a:pPr>
            <a:r>
              <a:t/>
            </a:r>
            <a:endParaRPr sz="2400"/>
          </a:p>
          <a:p>
            <a:pPr>
              <a:spcBef>
                <a:spcPts val="0"/>
              </a:spcBef>
              <a:buNone/>
            </a:pPr>
            <a:r>
              <a:rPr sz="2400" lang="en"/>
              <a:t>If you are unclear, or have other questions, please ask them now, tweet them, or come see me during my office hours.</a:t>
            </a: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1" name="Shape 111"/>
        <p:cNvGrpSpPr/>
        <p:nvPr/>
      </p:nvGrpSpPr>
      <p:grpSpPr>
        <a:xfrm>
          <a:off y="0" x="0"/>
          <a:ext cy="0" cx="0"/>
          <a:chOff y="0" x="0"/>
          <a:chExt cy="0" cx="0"/>
        </a:xfrm>
      </p:grpSpPr>
      <p:sp>
        <p:nvSpPr>
          <p:cNvPr id="112" name="Shape 112"/>
          <p:cNvSpPr txBox="1"/>
          <p:nvPr>
            <p:ph type="title"/>
          </p:nvPr>
        </p:nvSpPr>
        <p:spPr>
          <a:xfrm>
            <a:off y="274637" x="457200"/>
            <a:ext cy="1143299" cx="8229600"/>
          </a:xfrm>
          <a:prstGeom prst="rect">
            <a:avLst/>
          </a:prstGeom>
        </p:spPr>
        <p:txBody>
          <a:bodyPr bIns="91425" rIns="91425" lIns="91425" tIns="91425" anchor="b" anchorCtr="0">
            <a:noAutofit/>
          </a:bodyPr>
          <a:lstStyle/>
          <a:p>
            <a:pPr rtl="0">
              <a:spcBef>
                <a:spcPts val="0"/>
              </a:spcBef>
              <a:buNone/>
            </a:pPr>
            <a:r>
              <a:rPr sz="3000" lang="en"/>
              <a:t>Homework Assignment:  Due Next Class</a:t>
            </a:r>
          </a:p>
          <a:p>
            <a:pPr rtl="0" lvl="0">
              <a:spcBef>
                <a:spcPts val="0"/>
              </a:spcBef>
              <a:buNone/>
            </a:pPr>
            <a:r>
              <a:rPr b="0" sz="1800" lang="en"/>
              <a:t>(assignment will be posted online)</a:t>
            </a:r>
          </a:p>
        </p:txBody>
      </p:sp>
      <p:sp>
        <p:nvSpPr>
          <p:cNvPr id="113" name="Shape 113"/>
          <p:cNvSpPr txBox="1"/>
          <p:nvPr>
            <p:ph idx="1" type="body"/>
          </p:nvPr>
        </p:nvSpPr>
        <p:spPr>
          <a:xfrm>
            <a:off y="1600200" x="457200"/>
            <a:ext cy="4967700" cx="8229600"/>
          </a:xfrm>
          <a:prstGeom prst="rect">
            <a:avLst/>
          </a:prstGeom>
        </p:spPr>
        <p:txBody>
          <a:bodyPr bIns="91425" rIns="91425" lIns="91425" tIns="91425" anchor="t" anchorCtr="0">
            <a:noAutofit/>
          </a:bodyPr>
          <a:lstStyle/>
          <a:p>
            <a:pPr rtl="0" lvl="0" indent="-406400" marL="457200">
              <a:spcBef>
                <a:spcPts val="0"/>
              </a:spcBef>
              <a:buClr>
                <a:srgbClr val="000000"/>
              </a:buClr>
              <a:buSzPct val="100000"/>
              <a:buFont typeface="Arial"/>
              <a:buChar char="●"/>
            </a:pPr>
            <a:r>
              <a:rPr sz="2800" lang="en"/>
              <a:t>Find a map (online or paper)</a:t>
            </a:r>
          </a:p>
          <a:p>
            <a:pPr rtl="0" lvl="0" indent="-406400" marL="457200">
              <a:spcBef>
                <a:spcPts val="0"/>
              </a:spcBef>
              <a:buClr>
                <a:srgbClr val="000000"/>
              </a:buClr>
              <a:buSzPct val="100000"/>
              <a:buFont typeface="Arial"/>
              <a:buChar char="●"/>
            </a:pPr>
            <a:r>
              <a:rPr sz="2800" lang="en"/>
              <a:t>Record the source information and a screenshot or picture of the map.</a:t>
            </a:r>
          </a:p>
          <a:p>
            <a:pPr rtl="0" lvl="0">
              <a:spcBef>
                <a:spcPts val="0"/>
              </a:spcBef>
              <a:buNone/>
            </a:pPr>
            <a:r>
              <a:t/>
            </a:r>
            <a:endParaRPr sz="2800"/>
          </a:p>
          <a:p>
            <a:pPr rtl="0" lvl="0" indent="-406400" marL="457200">
              <a:spcBef>
                <a:spcPts val="0"/>
              </a:spcBef>
              <a:buClr>
                <a:srgbClr val="000000"/>
              </a:buClr>
              <a:buSzPct val="100000"/>
              <a:buFont typeface="Arial"/>
              <a:buChar char="●"/>
            </a:pPr>
            <a:r>
              <a:rPr sz="2800" lang="en"/>
              <a:t>Is it a Reference or Thematic Map?</a:t>
            </a:r>
          </a:p>
          <a:p>
            <a:pPr rtl="0" lvl="0" indent="-406400" marL="457200">
              <a:spcBef>
                <a:spcPts val="0"/>
              </a:spcBef>
              <a:buClr>
                <a:srgbClr val="000000"/>
              </a:buClr>
              <a:buSzPct val="100000"/>
              <a:buFont typeface="Arial"/>
              <a:buChar char="●"/>
            </a:pPr>
            <a:r>
              <a:rPr sz="2800" lang="en"/>
              <a:t>Is it Dynamic or Static?</a:t>
            </a:r>
          </a:p>
          <a:p>
            <a:pPr rtl="0" lvl="0">
              <a:spcBef>
                <a:spcPts val="0"/>
              </a:spcBef>
              <a:buNone/>
            </a:pPr>
            <a:r>
              <a:t/>
            </a:r>
            <a:endParaRPr sz="2800"/>
          </a:p>
          <a:p>
            <a:pPr rtl="0" lvl="0" indent="-406400" marL="457200">
              <a:spcBef>
                <a:spcPts val="0"/>
              </a:spcBef>
              <a:buClr>
                <a:srgbClr val="000000"/>
              </a:buClr>
              <a:buSzPct val="100000"/>
              <a:buFont typeface="Arial"/>
              <a:buChar char="●"/>
            </a:pPr>
            <a:r>
              <a:rPr sz="2800" lang="en"/>
              <a:t>What is one way it could be used? (if Reference)</a:t>
            </a:r>
          </a:p>
          <a:p>
            <a:pPr rtl="0" lvl="0" indent="-406400" marL="457200">
              <a:spcBef>
                <a:spcPts val="0"/>
              </a:spcBef>
              <a:buClr>
                <a:srgbClr val="000000"/>
              </a:buClr>
              <a:buSzPct val="100000"/>
              <a:buFont typeface="Arial"/>
              <a:buChar char="●"/>
            </a:pPr>
            <a:r>
              <a:rPr sz="2800" lang="en"/>
              <a:t>What is the theme? (if Thematic)</a:t>
            </a:r>
          </a:p>
          <a:p>
            <a:pPr rtl="0" lvl="0">
              <a:spcBef>
                <a:spcPts val="0"/>
              </a:spcBef>
              <a:buNone/>
            </a:pPr>
            <a:r>
              <a:t/>
            </a:r>
            <a:endParaRPr sz="1800"/>
          </a:p>
        </p:txBody>
      </p:sp>
      <p:sp>
        <p:nvSpPr>
          <p:cNvPr id="114" name="Shape 114"/>
          <p:cNvSpPr txBox="1"/>
          <p:nvPr/>
        </p:nvSpPr>
        <p:spPr>
          <a:xfrm>
            <a:off y="82533" x="7828800"/>
            <a:ext cy="511499" cx="1252800"/>
          </a:xfrm>
          <a:prstGeom prst="rect">
            <a:avLst/>
          </a:prstGeom>
          <a:noFill/>
          <a:ln>
            <a:noFill/>
          </a:ln>
        </p:spPr>
        <p:txBody>
          <a:bodyPr bIns="91425" rIns="91425" lIns="91425" tIns="91425" anchor="t" anchorCtr="0">
            <a:noAutofit/>
          </a:bodyPr>
          <a:lstStyle/>
          <a:p>
            <a:pPr rtl="0" lvl="0">
              <a:spcBef>
                <a:spcPts val="0"/>
              </a:spcBef>
              <a:buNone/>
            </a:pPr>
            <a:r>
              <a:rPr lang="en"/>
              <a:t>#DigiMapTU</a:t>
            </a: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 name="Shape 30"/>
        <p:cNvGrpSpPr/>
        <p:nvPr/>
      </p:nvGrpSpPr>
      <p:grpSpPr>
        <a:xfrm>
          <a:off y="0" x="0"/>
          <a:ext cy="0" cx="0"/>
          <a:chOff y="0" x="0"/>
          <a:chExt cy="0" cx="0"/>
        </a:xfrm>
      </p:grpSpPr>
      <p:sp>
        <p:nvSpPr>
          <p:cNvPr id="31" name="Shape 31"/>
          <p:cNvSpPr txBox="1"/>
          <p:nvPr>
            <p:ph type="title"/>
          </p:nvPr>
        </p:nvSpPr>
        <p:spPr>
          <a:xfrm>
            <a:off y="274637" x="457200"/>
            <a:ext cy="1143299" cx="8229600"/>
          </a:xfrm>
          <a:prstGeom prst="rect">
            <a:avLst/>
          </a:prstGeom>
        </p:spPr>
        <p:txBody>
          <a:bodyPr bIns="91425" rIns="91425" lIns="91425" tIns="91425" anchor="b" anchorCtr="0">
            <a:noAutofit/>
          </a:bodyPr>
          <a:lstStyle/>
          <a:p>
            <a:pPr>
              <a:spcBef>
                <a:spcPts val="0"/>
              </a:spcBef>
              <a:buNone/>
            </a:pPr>
            <a:r>
              <a:rPr lang="en"/>
              <a:t>Outline for today’s class:</a:t>
            </a:r>
          </a:p>
        </p:txBody>
      </p:sp>
      <p:sp>
        <p:nvSpPr>
          <p:cNvPr id="32" name="Shape 32"/>
          <p:cNvSpPr txBox="1"/>
          <p:nvPr>
            <p:ph idx="1" type="body"/>
          </p:nvPr>
        </p:nvSpPr>
        <p:spPr>
          <a:xfrm>
            <a:off y="1600200" x="457200"/>
            <a:ext cy="4967700" cx="6032999"/>
          </a:xfrm>
          <a:prstGeom prst="rect">
            <a:avLst/>
          </a:prstGeom>
        </p:spPr>
        <p:txBody>
          <a:bodyPr bIns="91425" rIns="91425" lIns="91425" tIns="91425" anchor="t" anchorCtr="0">
            <a:noAutofit/>
          </a:bodyPr>
          <a:lstStyle/>
          <a:p>
            <a:pPr rtl="0" lvl="0" indent="-381000" marL="457200">
              <a:lnSpc>
                <a:spcPct val="150000"/>
              </a:lnSpc>
              <a:spcBef>
                <a:spcPts val="0"/>
              </a:spcBef>
              <a:buClr>
                <a:srgbClr val="000000"/>
              </a:buClr>
              <a:buSzPct val="100000"/>
              <a:buFont typeface="Arial"/>
              <a:buChar char="●"/>
            </a:pPr>
            <a:r>
              <a:rPr sz="2400" lang="en"/>
              <a:t>Introduction (5 min)</a:t>
            </a:r>
          </a:p>
          <a:p>
            <a:pPr rtl="0" lvl="0" indent="-381000" marL="457200">
              <a:lnSpc>
                <a:spcPct val="150000"/>
              </a:lnSpc>
              <a:spcBef>
                <a:spcPts val="0"/>
              </a:spcBef>
              <a:buClr>
                <a:srgbClr val="000000"/>
              </a:buClr>
              <a:buSzPct val="100000"/>
              <a:buFont typeface="Arial"/>
              <a:buChar char="●"/>
            </a:pPr>
            <a:r>
              <a:rPr sz="2400" lang="en"/>
              <a:t>Brainstorming Maps (10 min)</a:t>
            </a:r>
          </a:p>
          <a:p>
            <a:pPr rtl="0" lvl="0" indent="-381000" marL="457200">
              <a:lnSpc>
                <a:spcPct val="150000"/>
              </a:lnSpc>
              <a:spcBef>
                <a:spcPts val="0"/>
              </a:spcBef>
              <a:buClr>
                <a:srgbClr val="000000"/>
              </a:buClr>
              <a:buSzPct val="100000"/>
              <a:buFont typeface="Arial"/>
              <a:buChar char="●"/>
            </a:pPr>
            <a:r>
              <a:rPr sz="2400" lang="en"/>
              <a:t>Lecture (10 min)</a:t>
            </a:r>
          </a:p>
          <a:p>
            <a:pPr rtl="0" lvl="1" indent="-342900" marL="914400">
              <a:lnSpc>
                <a:spcPct val="150000"/>
              </a:lnSpc>
              <a:spcBef>
                <a:spcPts val="0"/>
              </a:spcBef>
              <a:buClr>
                <a:srgbClr val="000000"/>
              </a:buClr>
              <a:buSzPct val="100000"/>
              <a:buFont typeface="Courier New"/>
              <a:buChar char="o"/>
            </a:pPr>
            <a:r>
              <a:rPr sz="1800" lang="en">
                <a:solidFill>
                  <a:schemeClr val="dk1"/>
                </a:solidFill>
              </a:rPr>
              <a:t>Reference vs. Thematic Maps</a:t>
            </a:r>
          </a:p>
          <a:p>
            <a:pPr rtl="0" lvl="1" indent="-342900" marL="914400">
              <a:lnSpc>
                <a:spcPct val="150000"/>
              </a:lnSpc>
              <a:spcBef>
                <a:spcPts val="0"/>
              </a:spcBef>
              <a:buClr>
                <a:srgbClr val="000000"/>
              </a:buClr>
              <a:buSzPct val="100000"/>
              <a:buFont typeface="Courier New"/>
              <a:buChar char="o"/>
            </a:pPr>
            <a:r>
              <a:rPr sz="1800" lang="en"/>
              <a:t>Static vs. Dynamic Maps</a:t>
            </a:r>
          </a:p>
          <a:p>
            <a:pPr rtl="0" lvl="0" indent="-381000" marL="457200">
              <a:lnSpc>
                <a:spcPct val="150000"/>
              </a:lnSpc>
              <a:spcBef>
                <a:spcPts val="0"/>
              </a:spcBef>
              <a:buClr>
                <a:srgbClr val="000000"/>
              </a:buClr>
              <a:buSzPct val="100000"/>
              <a:buFont typeface="Arial"/>
              <a:buChar char="●"/>
            </a:pPr>
            <a:r>
              <a:rPr sz="2400" lang="en"/>
              <a:t>Map Classification Exercise (10 min)</a:t>
            </a:r>
          </a:p>
          <a:p>
            <a:pPr rtl="0" lvl="0" indent="-381000" marL="457200">
              <a:lnSpc>
                <a:spcPct val="150000"/>
              </a:lnSpc>
              <a:spcBef>
                <a:spcPts val="0"/>
              </a:spcBef>
              <a:buClr>
                <a:srgbClr val="000000"/>
              </a:buClr>
              <a:buSzPct val="100000"/>
              <a:buFont typeface="Arial"/>
              <a:buChar char="●"/>
            </a:pPr>
            <a:r>
              <a:rPr sz="2400" lang="en"/>
              <a:t>Q&amp;A (5 min)</a:t>
            </a:r>
          </a:p>
          <a:p>
            <a:pPr lvl="0" indent="-381000" marL="457200">
              <a:lnSpc>
                <a:spcPct val="150000"/>
              </a:lnSpc>
              <a:spcBef>
                <a:spcPts val="0"/>
              </a:spcBef>
              <a:buClr>
                <a:srgbClr val="000000"/>
              </a:buClr>
              <a:buSzPct val="100000"/>
              <a:buFont typeface="Arial"/>
              <a:buChar char="●"/>
            </a:pPr>
            <a:r>
              <a:rPr sz="2400" lang="en"/>
              <a:t>Homework assignment (5 min)</a:t>
            </a:r>
          </a:p>
        </p:txBody>
      </p:sp>
      <p:sp>
        <p:nvSpPr>
          <p:cNvPr id="33" name="Shape 33"/>
          <p:cNvSpPr txBox="1"/>
          <p:nvPr/>
        </p:nvSpPr>
        <p:spPr>
          <a:xfrm>
            <a:off y="82533" x="7828800"/>
            <a:ext cy="511499" cx="1252800"/>
          </a:xfrm>
          <a:prstGeom prst="rect">
            <a:avLst/>
          </a:prstGeom>
          <a:noFill/>
          <a:ln>
            <a:noFill/>
          </a:ln>
        </p:spPr>
        <p:txBody>
          <a:bodyPr bIns="91425" rIns="91425" lIns="91425" tIns="91425" anchor="t" anchorCtr="0">
            <a:noAutofit/>
          </a:bodyPr>
          <a:lstStyle/>
          <a:p>
            <a:pPr rtl="0" lvl="0">
              <a:spcBef>
                <a:spcPts val="0"/>
              </a:spcBef>
              <a:buNone/>
            </a:pPr>
            <a:r>
              <a:rPr lang="en"/>
              <a:t>#DigiMapTU</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 name="Shape 37"/>
        <p:cNvGrpSpPr/>
        <p:nvPr/>
      </p:nvGrpSpPr>
      <p:grpSpPr>
        <a:xfrm>
          <a:off y="0" x="0"/>
          <a:ext cy="0" cx="0"/>
          <a:chOff y="0" x="0"/>
          <a:chExt cy="0" cx="0"/>
        </a:xfrm>
      </p:grpSpPr>
      <p:sp>
        <p:nvSpPr>
          <p:cNvPr id="38" name="Shape 38"/>
          <p:cNvSpPr txBox="1"/>
          <p:nvPr>
            <p:ph type="title"/>
          </p:nvPr>
        </p:nvSpPr>
        <p:spPr>
          <a:xfrm>
            <a:off y="274637" x="457200"/>
            <a:ext cy="1143299" cx="8229600"/>
          </a:xfrm>
          <a:prstGeom prst="rect">
            <a:avLst/>
          </a:prstGeom>
        </p:spPr>
        <p:txBody>
          <a:bodyPr bIns="91425" rIns="91425" lIns="91425" tIns="91425" anchor="b" anchorCtr="0">
            <a:noAutofit/>
          </a:bodyPr>
          <a:lstStyle/>
          <a:p>
            <a:pPr rtl="0" lvl="0">
              <a:spcBef>
                <a:spcPts val="0"/>
              </a:spcBef>
              <a:buNone/>
            </a:pPr>
            <a:r>
              <a:rPr lang="en"/>
              <a:t>Introduction</a:t>
            </a:r>
          </a:p>
        </p:txBody>
      </p:sp>
      <p:sp>
        <p:nvSpPr>
          <p:cNvPr id="39" name="Shape 39"/>
          <p:cNvSpPr txBox="1"/>
          <p:nvPr>
            <p:ph idx="1" type="body"/>
          </p:nvPr>
        </p:nvSpPr>
        <p:spPr>
          <a:xfrm>
            <a:off y="1335075" x="457200"/>
            <a:ext cy="5232900" cx="7371600"/>
          </a:xfrm>
          <a:prstGeom prst="rect">
            <a:avLst/>
          </a:prstGeom>
        </p:spPr>
        <p:txBody>
          <a:bodyPr bIns="91425" rIns="91425" lIns="91425" tIns="91425" anchor="t" anchorCtr="0">
            <a:noAutofit/>
          </a:bodyPr>
          <a:lstStyle/>
          <a:p>
            <a:pPr rtl="0" lvl="0" indent="-381000" marL="457200">
              <a:lnSpc>
                <a:spcPct val="115000"/>
              </a:lnSpc>
              <a:spcBef>
                <a:spcPts val="0"/>
              </a:spcBef>
              <a:buClr>
                <a:srgbClr val="000000"/>
              </a:buClr>
              <a:buSzPct val="100000"/>
              <a:buFont typeface="Arial"/>
              <a:buChar char="●"/>
            </a:pPr>
            <a:r>
              <a:rPr sz="2400" lang="en"/>
              <a:t>This class is Intro. to Digital Maps and Mapping</a:t>
            </a:r>
          </a:p>
          <a:p>
            <a:pPr rtl="0" lvl="1" indent="-342900" marL="914400">
              <a:lnSpc>
                <a:spcPct val="115000"/>
              </a:lnSpc>
              <a:spcBef>
                <a:spcPts val="0"/>
              </a:spcBef>
              <a:buClr>
                <a:srgbClr val="000000"/>
              </a:buClr>
              <a:buSzPct val="100000"/>
              <a:buFont typeface="Courier New"/>
              <a:buChar char="o"/>
            </a:pPr>
            <a:r>
              <a:rPr sz="1800" lang="en"/>
              <a:t>If this isn’t your class feel free to leave or stay and check it out</a:t>
            </a:r>
          </a:p>
          <a:p>
            <a:pPr rtl="0" lvl="1" indent="-342900" marL="914400">
              <a:lnSpc>
                <a:spcPct val="115000"/>
              </a:lnSpc>
              <a:spcBef>
                <a:spcPts val="0"/>
              </a:spcBef>
              <a:buClr>
                <a:srgbClr val="000000"/>
              </a:buClr>
              <a:buSzPct val="100000"/>
              <a:buFont typeface="Courier New"/>
              <a:buChar char="o"/>
            </a:pPr>
            <a:r>
              <a:rPr sz="1800" lang="en"/>
              <a:t>Any registration questions, see me after class</a:t>
            </a:r>
          </a:p>
          <a:p>
            <a:pPr rtl="0" lvl="0" indent="0" marL="457200">
              <a:lnSpc>
                <a:spcPct val="115000"/>
              </a:lnSpc>
              <a:spcBef>
                <a:spcPts val="0"/>
              </a:spcBef>
              <a:buNone/>
            </a:pPr>
            <a:r>
              <a:t/>
            </a:r>
            <a:endParaRPr sz="1200"/>
          </a:p>
          <a:p>
            <a:pPr rtl="0" lvl="0" indent="-381000" marL="457200">
              <a:lnSpc>
                <a:spcPct val="115000"/>
              </a:lnSpc>
              <a:spcBef>
                <a:spcPts val="0"/>
              </a:spcBef>
              <a:buClr>
                <a:srgbClr val="000000"/>
              </a:buClr>
              <a:buSzPct val="100000"/>
              <a:buFont typeface="Arial"/>
              <a:buChar char="●"/>
            </a:pPr>
            <a:r>
              <a:rPr sz="2400" lang="en"/>
              <a:t>The twitter #hashtag for this class is #DigiMapTU</a:t>
            </a:r>
          </a:p>
          <a:p>
            <a:pPr rtl="0" lvl="1" indent="-342900" marL="914400">
              <a:lnSpc>
                <a:spcPct val="115000"/>
              </a:lnSpc>
              <a:spcBef>
                <a:spcPts val="0"/>
              </a:spcBef>
              <a:buClr>
                <a:srgbClr val="000000"/>
              </a:buClr>
              <a:buSzPct val="100000"/>
              <a:buFont typeface="Courier New"/>
              <a:buChar char="o"/>
            </a:pPr>
            <a:r>
              <a:rPr sz="1800" lang="en"/>
              <a:t>twitter responses and engagement are encouraged</a:t>
            </a:r>
          </a:p>
          <a:p>
            <a:pPr rtl="0" lvl="1" indent="-342900" marL="914400">
              <a:lnSpc>
                <a:spcPct val="115000"/>
              </a:lnSpc>
              <a:spcBef>
                <a:spcPts val="0"/>
              </a:spcBef>
              <a:buClr>
                <a:srgbClr val="000000"/>
              </a:buClr>
              <a:buSzPct val="100000"/>
              <a:buFont typeface="Courier New"/>
              <a:buChar char="o"/>
            </a:pPr>
            <a:r>
              <a:rPr sz="1800" lang="en"/>
              <a:t>so are verbal responses and engagement =)</a:t>
            </a:r>
          </a:p>
          <a:p>
            <a:pPr rtl="0" lvl="1" indent="-342900" marL="914400">
              <a:lnSpc>
                <a:spcPct val="115000"/>
              </a:lnSpc>
              <a:spcBef>
                <a:spcPts val="0"/>
              </a:spcBef>
              <a:buClr>
                <a:srgbClr val="000000"/>
              </a:buClr>
              <a:buSzPct val="100000"/>
              <a:buFont typeface="Courier New"/>
              <a:buChar char="o"/>
            </a:pPr>
            <a:r>
              <a:rPr sz="1800" lang="en"/>
              <a:t>Urgent questions or clarifications will be addressed immediately </a:t>
            </a:r>
          </a:p>
          <a:p>
            <a:pPr rtl="0" lvl="1" indent="-342900" marL="914400">
              <a:lnSpc>
                <a:spcPct val="115000"/>
              </a:lnSpc>
              <a:spcBef>
                <a:spcPts val="0"/>
              </a:spcBef>
              <a:buClr>
                <a:srgbClr val="000000"/>
              </a:buClr>
              <a:buSzPct val="100000"/>
              <a:buFont typeface="Courier New"/>
              <a:buChar char="o"/>
            </a:pPr>
            <a:r>
              <a:rPr sz="1800" lang="en"/>
              <a:t>less urgent will be addressed during Q&amp;A at the end of the session</a:t>
            </a:r>
          </a:p>
          <a:p>
            <a:pPr rtl="0" lvl="0" indent="0" marL="457200">
              <a:lnSpc>
                <a:spcPct val="115000"/>
              </a:lnSpc>
              <a:spcBef>
                <a:spcPts val="0"/>
              </a:spcBef>
              <a:buNone/>
            </a:pPr>
            <a:r>
              <a:t/>
            </a:r>
            <a:endParaRPr sz="1200"/>
          </a:p>
          <a:p>
            <a:pPr rtl="0" lvl="0" indent="-381000" marL="457200">
              <a:lnSpc>
                <a:spcPct val="115000"/>
              </a:lnSpc>
              <a:spcBef>
                <a:spcPts val="0"/>
              </a:spcBef>
              <a:buClr>
                <a:srgbClr val="000000"/>
              </a:buClr>
              <a:buSzPct val="100000"/>
              <a:buFont typeface="Arial"/>
              <a:buChar char="●"/>
            </a:pPr>
            <a:r>
              <a:rPr sz="2400" lang="en"/>
              <a:t>All materials are also available online</a:t>
            </a:r>
          </a:p>
          <a:p>
            <a:pPr rtl="0" lvl="0">
              <a:lnSpc>
                <a:spcPct val="115000"/>
              </a:lnSpc>
              <a:spcBef>
                <a:spcPts val="0"/>
              </a:spcBef>
              <a:buNone/>
            </a:pPr>
            <a:r>
              <a:t/>
            </a:r>
            <a:endParaRPr sz="2400"/>
          </a:p>
        </p:txBody>
      </p:sp>
      <p:sp>
        <p:nvSpPr>
          <p:cNvPr id="40" name="Shape 40"/>
          <p:cNvSpPr txBox="1"/>
          <p:nvPr/>
        </p:nvSpPr>
        <p:spPr>
          <a:xfrm>
            <a:off y="82533" x="7828800"/>
            <a:ext cy="511499" cx="1252800"/>
          </a:xfrm>
          <a:prstGeom prst="rect">
            <a:avLst/>
          </a:prstGeom>
          <a:noFill/>
          <a:ln>
            <a:noFill/>
          </a:ln>
        </p:spPr>
        <p:txBody>
          <a:bodyPr bIns="91425" rIns="91425" lIns="91425" tIns="91425" anchor="t" anchorCtr="0">
            <a:noAutofit/>
          </a:bodyPr>
          <a:lstStyle/>
          <a:p>
            <a:pPr rtl="0" lvl="0">
              <a:spcBef>
                <a:spcPts val="0"/>
              </a:spcBef>
              <a:buNone/>
            </a:pPr>
            <a:r>
              <a:rPr lang="en"/>
              <a:t>#DigiMapTU</a:t>
            </a:r>
          </a:p>
        </p:txBody>
      </p:sp>
      <p:sp>
        <p:nvSpPr>
          <p:cNvPr id="41" name="Shape 41"/>
          <p:cNvSpPr/>
          <p:nvPr/>
        </p:nvSpPr>
        <p:spPr>
          <a:xfrm>
            <a:off y="594124" x="7844525"/>
            <a:ext cy="2911199" cx="908100"/>
          </a:xfrm>
          <a:prstGeom prst="bentUpArrow">
            <a:avLst>
              <a:gd fmla="val 25000" name="adj1"/>
              <a:gd fmla="val 25000" name="adj2"/>
              <a:gd fmla="val 25000" name="adj3"/>
            </a:avLst>
          </a:prstGeom>
          <a:solidFill>
            <a:schemeClr val="lt2"/>
          </a:solidFill>
          <a:ln w="19050" cap="flat">
            <a:solidFill>
              <a:srgbClr val="FF0000"/>
            </a:solidFill>
            <a:prstDash val="solid"/>
            <a:round/>
            <a:headEnd w="med" len="med" type="none"/>
            <a:tailEnd w="med" len="med" type="none"/>
          </a:ln>
        </p:spPr>
        <p:txBody>
          <a:bodyPr bIns="91425" rIns="91425" lIns="91425" tIns="91425" anchor="ctr" anchorCtr="0">
            <a:noAutofit/>
          </a:bodyPr>
          <a:lstStyle/>
          <a:p>
            <a:pPr>
              <a:spcBef>
                <a:spcPts val="0"/>
              </a:spcBef>
              <a:buNone/>
            </a:pPr>
            <a:r>
              <a:t/>
            </a:r>
            <a:endParaRP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5" name="Shape 45"/>
        <p:cNvGrpSpPr/>
        <p:nvPr/>
      </p:nvGrpSpPr>
      <p:grpSpPr>
        <a:xfrm>
          <a:off y="0" x="0"/>
          <a:ext cy="0" cx="0"/>
          <a:chOff y="0" x="0"/>
          <a:chExt cy="0" cx="0"/>
        </a:xfrm>
      </p:grpSpPr>
      <p:sp>
        <p:nvSpPr>
          <p:cNvPr id="46" name="Shape 46"/>
          <p:cNvSpPr txBox="1"/>
          <p:nvPr>
            <p:ph type="title"/>
          </p:nvPr>
        </p:nvSpPr>
        <p:spPr>
          <a:xfrm>
            <a:off y="274637" x="457200"/>
            <a:ext cy="1143299" cx="8229600"/>
          </a:xfrm>
          <a:prstGeom prst="rect">
            <a:avLst/>
          </a:prstGeom>
        </p:spPr>
        <p:txBody>
          <a:bodyPr bIns="91425" rIns="91425" lIns="91425" tIns="91425" anchor="b" anchorCtr="0">
            <a:noAutofit/>
          </a:bodyPr>
          <a:lstStyle/>
          <a:p>
            <a:pPr rtl="0" lvl="0">
              <a:spcBef>
                <a:spcPts val="0"/>
              </a:spcBef>
              <a:buNone/>
            </a:pPr>
            <a:r>
              <a:rPr lang="en"/>
              <a:t>Brainstorming Maps</a:t>
            </a:r>
          </a:p>
        </p:txBody>
      </p:sp>
      <p:sp>
        <p:nvSpPr>
          <p:cNvPr id="47" name="Shape 47"/>
          <p:cNvSpPr txBox="1"/>
          <p:nvPr>
            <p:ph idx="1" type="body"/>
          </p:nvPr>
        </p:nvSpPr>
        <p:spPr>
          <a:xfrm>
            <a:off y="1600200" x="457200"/>
            <a:ext cy="4967700" cx="6573299"/>
          </a:xfrm>
          <a:prstGeom prst="rect">
            <a:avLst/>
          </a:prstGeom>
        </p:spPr>
        <p:txBody>
          <a:bodyPr bIns="91425" rIns="91425" lIns="91425" tIns="91425" anchor="t" anchorCtr="0">
            <a:noAutofit/>
          </a:bodyPr>
          <a:lstStyle/>
          <a:p>
            <a:pPr rtl="0">
              <a:spcBef>
                <a:spcPts val="0"/>
              </a:spcBef>
              <a:buNone/>
            </a:pPr>
            <a:r>
              <a:t/>
            </a:r>
            <a:endParaRPr sz="2400"/>
          </a:p>
          <a:p>
            <a:pPr rtl="0">
              <a:spcBef>
                <a:spcPts val="0"/>
              </a:spcBef>
              <a:buNone/>
            </a:pPr>
            <a:r>
              <a:rPr sz="2400" lang="en"/>
              <a:t>List some maps that you’ve used, seen, heard of, etc.</a:t>
            </a:r>
          </a:p>
          <a:p>
            <a:pPr rtl="0">
              <a:spcBef>
                <a:spcPts val="0"/>
              </a:spcBef>
              <a:buNone/>
            </a:pPr>
            <a:r>
              <a:t/>
            </a:r>
            <a:endParaRPr sz="2400"/>
          </a:p>
          <a:p>
            <a:pPr rtl="0" lvl="0">
              <a:spcBef>
                <a:spcPts val="0"/>
              </a:spcBef>
              <a:buNone/>
            </a:pPr>
            <a:r>
              <a:rPr sz="2400" lang="en"/>
              <a:t>I will list them on the board as you respond verbally, or submit them to the twitter hashtag.</a:t>
            </a:r>
          </a:p>
        </p:txBody>
      </p:sp>
      <p:sp>
        <p:nvSpPr>
          <p:cNvPr id="48" name="Shape 48"/>
          <p:cNvSpPr txBox="1"/>
          <p:nvPr/>
        </p:nvSpPr>
        <p:spPr>
          <a:xfrm>
            <a:off y="82533" x="7828800"/>
            <a:ext cy="511499" cx="1252800"/>
          </a:xfrm>
          <a:prstGeom prst="rect">
            <a:avLst/>
          </a:prstGeom>
          <a:noFill/>
          <a:ln>
            <a:noFill/>
          </a:ln>
        </p:spPr>
        <p:txBody>
          <a:bodyPr bIns="91425" rIns="91425" lIns="91425" tIns="91425" anchor="t" anchorCtr="0">
            <a:noAutofit/>
          </a:bodyPr>
          <a:lstStyle/>
          <a:p>
            <a:pPr rtl="0" lvl="0">
              <a:spcBef>
                <a:spcPts val="0"/>
              </a:spcBef>
              <a:buNone/>
            </a:pPr>
            <a:r>
              <a:rPr lang="en"/>
              <a:t>#DigiMapTU</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2" name="Shape 52"/>
        <p:cNvGrpSpPr/>
        <p:nvPr/>
      </p:nvGrpSpPr>
      <p:grpSpPr>
        <a:xfrm>
          <a:off y="0" x="0"/>
          <a:ext cy="0" cx="0"/>
          <a:chOff y="0" x="0"/>
          <a:chExt cy="0" cx="0"/>
        </a:xfrm>
      </p:grpSpPr>
      <p:sp>
        <p:nvSpPr>
          <p:cNvPr id="53" name="Shape 53"/>
          <p:cNvSpPr txBox="1"/>
          <p:nvPr>
            <p:ph type="title"/>
          </p:nvPr>
        </p:nvSpPr>
        <p:spPr>
          <a:xfrm>
            <a:off y="274637" x="457200"/>
            <a:ext cy="1143299" cx="8229600"/>
          </a:xfrm>
          <a:prstGeom prst="rect">
            <a:avLst/>
          </a:prstGeom>
        </p:spPr>
        <p:txBody>
          <a:bodyPr bIns="91425" rIns="91425" lIns="91425" tIns="91425" anchor="b" anchorCtr="0">
            <a:noAutofit/>
          </a:bodyPr>
          <a:lstStyle/>
          <a:p>
            <a:pPr rtl="0" lvl="0">
              <a:spcBef>
                <a:spcPts val="0"/>
              </a:spcBef>
              <a:buNone/>
            </a:pPr>
            <a:r>
              <a:rPr lang="en"/>
              <a:t>Lecture - Slide 1 of 4</a:t>
            </a:r>
          </a:p>
        </p:txBody>
      </p:sp>
      <p:sp>
        <p:nvSpPr>
          <p:cNvPr id="54" name="Shape 54"/>
          <p:cNvSpPr txBox="1"/>
          <p:nvPr>
            <p:ph idx="1" type="body"/>
          </p:nvPr>
        </p:nvSpPr>
        <p:spPr>
          <a:xfrm>
            <a:off y="1600200" x="457200"/>
            <a:ext cy="4967700" cx="3611099"/>
          </a:xfrm>
          <a:prstGeom prst="rect">
            <a:avLst/>
          </a:prstGeom>
        </p:spPr>
        <p:txBody>
          <a:bodyPr bIns="91425" rIns="91425" lIns="91425" tIns="91425" anchor="t" anchorCtr="0">
            <a:noAutofit/>
          </a:bodyPr>
          <a:lstStyle/>
          <a:p>
            <a:pPr rtl="0">
              <a:spcBef>
                <a:spcPts val="0"/>
              </a:spcBef>
              <a:buNone/>
            </a:pPr>
            <a:r>
              <a:rPr sz="2400" lang="en"/>
              <a:t>	</a:t>
            </a:r>
            <a:r>
              <a:rPr b="1" sz="2400" lang="en"/>
              <a:t>Reference Maps</a:t>
            </a:r>
          </a:p>
          <a:p>
            <a:pPr rtl="0">
              <a:spcBef>
                <a:spcPts val="0"/>
              </a:spcBef>
              <a:buNone/>
            </a:pPr>
            <a:r>
              <a:t/>
            </a:r>
            <a:endParaRPr sz="2400"/>
          </a:p>
          <a:p>
            <a:pPr rtl="0" lvl="0" indent="-381000" marL="457200">
              <a:lnSpc>
                <a:spcPct val="115000"/>
              </a:lnSpc>
              <a:spcBef>
                <a:spcPts val="0"/>
              </a:spcBef>
              <a:spcAft>
                <a:spcPts val="1000"/>
              </a:spcAft>
              <a:buClr>
                <a:srgbClr val="000000"/>
              </a:buClr>
              <a:buSzPct val="100000"/>
              <a:buFont typeface="Arial"/>
              <a:buChar char="●"/>
            </a:pPr>
            <a:r>
              <a:rPr sz="2400" lang="en"/>
              <a:t>Used as a reference</a:t>
            </a:r>
          </a:p>
          <a:p>
            <a:pPr rtl="0" lvl="0" indent="-381000" marL="457200">
              <a:lnSpc>
                <a:spcPct val="115000"/>
              </a:lnSpc>
              <a:spcBef>
                <a:spcPts val="0"/>
              </a:spcBef>
              <a:spcAft>
                <a:spcPts val="1000"/>
              </a:spcAft>
              <a:buClr>
                <a:srgbClr val="000000"/>
              </a:buClr>
              <a:buSzPct val="100000"/>
              <a:buFont typeface="Arial"/>
              <a:buChar char="●"/>
            </a:pPr>
            <a:r>
              <a:rPr sz="2400" lang="en"/>
              <a:t>Contains many kinds of information</a:t>
            </a:r>
          </a:p>
          <a:p>
            <a:pPr rtl="0" lvl="0" indent="-381000" marL="457200">
              <a:lnSpc>
                <a:spcPct val="115000"/>
              </a:lnSpc>
              <a:spcBef>
                <a:spcPts val="0"/>
              </a:spcBef>
              <a:spcAft>
                <a:spcPts val="1000"/>
              </a:spcAft>
              <a:buClr>
                <a:srgbClr val="000000"/>
              </a:buClr>
              <a:buSzPct val="100000"/>
              <a:buFont typeface="Arial"/>
              <a:buChar char="●"/>
            </a:pPr>
            <a:r>
              <a:rPr sz="2400" lang="en"/>
              <a:t>Analogous to reference books;  Dictionaries, Encyclopedias, etc.</a:t>
            </a:r>
          </a:p>
        </p:txBody>
      </p:sp>
      <p:sp>
        <p:nvSpPr>
          <p:cNvPr id="55" name="Shape 55"/>
          <p:cNvSpPr txBox="1"/>
          <p:nvPr/>
        </p:nvSpPr>
        <p:spPr>
          <a:xfrm>
            <a:off y="82533" x="7828800"/>
            <a:ext cy="511499" cx="1252800"/>
          </a:xfrm>
          <a:prstGeom prst="rect">
            <a:avLst/>
          </a:prstGeom>
          <a:noFill/>
          <a:ln>
            <a:noFill/>
          </a:ln>
        </p:spPr>
        <p:txBody>
          <a:bodyPr bIns="91425" rIns="91425" lIns="91425" tIns="91425" anchor="t" anchorCtr="0">
            <a:noAutofit/>
          </a:bodyPr>
          <a:lstStyle/>
          <a:p>
            <a:pPr rtl="0" lvl="0">
              <a:spcBef>
                <a:spcPts val="0"/>
              </a:spcBef>
              <a:buNone/>
            </a:pPr>
            <a:r>
              <a:rPr lang="en"/>
              <a:t>#DigiMapTU</a:t>
            </a:r>
          </a:p>
        </p:txBody>
      </p:sp>
      <p:sp>
        <p:nvSpPr>
          <p:cNvPr id="56" name="Shape 56"/>
          <p:cNvSpPr txBox="1"/>
          <p:nvPr>
            <p:ph idx="2" type="body"/>
          </p:nvPr>
        </p:nvSpPr>
        <p:spPr>
          <a:xfrm>
            <a:off y="1600200" x="4217700"/>
            <a:ext cy="4967700" cx="3611099"/>
          </a:xfrm>
          <a:prstGeom prst="rect">
            <a:avLst/>
          </a:prstGeom>
        </p:spPr>
        <p:txBody>
          <a:bodyPr bIns="91425" rIns="91425" lIns="91425" tIns="91425" anchor="t" anchorCtr="0">
            <a:noAutofit/>
          </a:bodyPr>
          <a:lstStyle/>
          <a:p>
            <a:pPr rtl="0">
              <a:spcBef>
                <a:spcPts val="0"/>
              </a:spcBef>
              <a:buNone/>
            </a:pPr>
            <a:r>
              <a:rPr sz="2400" lang="en"/>
              <a:t>	</a:t>
            </a:r>
            <a:r>
              <a:rPr b="1" sz="2400" lang="en"/>
              <a:t>Thematic Maps</a:t>
            </a:r>
          </a:p>
          <a:p>
            <a:pPr rtl="0" lvl="0">
              <a:spcBef>
                <a:spcPts val="0"/>
              </a:spcBef>
              <a:buNone/>
            </a:pPr>
            <a:r>
              <a:t/>
            </a:r>
            <a:endParaRPr sz="2400"/>
          </a:p>
          <a:p>
            <a:pPr rtl="0" lvl="0" indent="-381000" marL="457200">
              <a:lnSpc>
                <a:spcPct val="115000"/>
              </a:lnSpc>
              <a:spcBef>
                <a:spcPts val="0"/>
              </a:spcBef>
              <a:spcAft>
                <a:spcPts val="1000"/>
              </a:spcAft>
              <a:buClr>
                <a:schemeClr val="dk1"/>
              </a:buClr>
              <a:buSzPct val="100000"/>
              <a:buFont typeface="Arial"/>
              <a:buChar char="●"/>
            </a:pPr>
            <a:r>
              <a:rPr sz="2400" lang="en">
                <a:solidFill>
                  <a:schemeClr val="dk1"/>
                </a:solidFill>
              </a:rPr>
              <a:t>Focuses on a Theme or tells a story</a:t>
            </a:r>
          </a:p>
          <a:p>
            <a:pPr rtl="0" lvl="0" indent="-381000" marL="457200">
              <a:lnSpc>
                <a:spcPct val="115000"/>
              </a:lnSpc>
              <a:spcBef>
                <a:spcPts val="0"/>
              </a:spcBef>
              <a:spcAft>
                <a:spcPts val="1000"/>
              </a:spcAft>
              <a:buClr>
                <a:schemeClr val="dk1"/>
              </a:buClr>
              <a:buSzPct val="100000"/>
              <a:buFont typeface="Arial"/>
              <a:buChar char="●"/>
            </a:pPr>
            <a:r>
              <a:rPr sz="2400" lang="en">
                <a:solidFill>
                  <a:schemeClr val="dk1"/>
                </a:solidFill>
              </a:rPr>
              <a:t>Often contains few different kinds of info</a:t>
            </a:r>
          </a:p>
          <a:p>
            <a:pPr rtl="0" lvl="0" indent="-381000" marL="457200">
              <a:lnSpc>
                <a:spcPct val="115000"/>
              </a:lnSpc>
              <a:spcBef>
                <a:spcPts val="0"/>
              </a:spcBef>
              <a:spcAft>
                <a:spcPts val="1000"/>
              </a:spcAft>
              <a:buClr>
                <a:schemeClr val="dk1"/>
              </a:buClr>
              <a:buSzPct val="100000"/>
              <a:buFont typeface="Arial"/>
              <a:buChar char="●"/>
            </a:pPr>
            <a:r>
              <a:rPr sz="2400" lang="en">
                <a:solidFill>
                  <a:schemeClr val="dk1"/>
                </a:solidFill>
              </a:rPr>
              <a:t>Analogous to articles or books about a certain subject</a:t>
            </a:r>
          </a:p>
        </p:txBody>
      </p:sp>
      <p:cxnSp>
        <p:nvCxnSpPr>
          <p:cNvPr id="57" name="Shape 57"/>
          <p:cNvCxnSpPr/>
          <p:nvPr/>
        </p:nvCxnSpPr>
        <p:spPr>
          <a:xfrm>
            <a:off y="1536175" x="4138800"/>
            <a:ext cy="4752900" cx="8399"/>
          </a:xfrm>
          <a:prstGeom prst="straightConnector1">
            <a:avLst/>
          </a:prstGeom>
          <a:noFill/>
          <a:ln w="19050" cap="flat">
            <a:solidFill>
              <a:schemeClr val="dk2"/>
            </a:solidFill>
            <a:prstDash val="solid"/>
            <a:round/>
            <a:headEnd w="lg" len="lg" type="none"/>
            <a:tailEnd w="lg" len="lg" type="none"/>
          </a:ln>
        </p:spPr>
      </p:cxn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1" name="Shape 61"/>
        <p:cNvGrpSpPr/>
        <p:nvPr/>
      </p:nvGrpSpPr>
      <p:grpSpPr>
        <a:xfrm>
          <a:off y="0" x="0"/>
          <a:ext cy="0" cx="0"/>
          <a:chOff y="0" x="0"/>
          <a:chExt cy="0" cx="0"/>
        </a:xfrm>
      </p:grpSpPr>
      <p:sp>
        <p:nvSpPr>
          <p:cNvPr id="62" name="Shape 62"/>
          <p:cNvSpPr txBox="1"/>
          <p:nvPr>
            <p:ph type="title"/>
          </p:nvPr>
        </p:nvSpPr>
        <p:spPr>
          <a:xfrm>
            <a:off y="274637" x="457200"/>
            <a:ext cy="1143299" cx="8229600"/>
          </a:xfrm>
          <a:prstGeom prst="rect">
            <a:avLst/>
          </a:prstGeom>
        </p:spPr>
        <p:txBody>
          <a:bodyPr bIns="91425" rIns="91425" lIns="91425" tIns="91425" anchor="b" anchorCtr="0">
            <a:noAutofit/>
          </a:bodyPr>
          <a:lstStyle/>
          <a:p>
            <a:pPr rtl="0" lvl="0">
              <a:spcBef>
                <a:spcPts val="0"/>
              </a:spcBef>
              <a:buNone/>
            </a:pPr>
            <a:r>
              <a:rPr lang="en"/>
              <a:t>Lecture - Slide 2 of 4</a:t>
            </a:r>
          </a:p>
        </p:txBody>
      </p:sp>
      <p:sp>
        <p:nvSpPr>
          <p:cNvPr id="63" name="Shape 63"/>
          <p:cNvSpPr txBox="1"/>
          <p:nvPr>
            <p:ph idx="1" type="body"/>
          </p:nvPr>
        </p:nvSpPr>
        <p:spPr>
          <a:xfrm>
            <a:off y="1600200" x="457200"/>
            <a:ext cy="4967700" cx="3611099"/>
          </a:xfrm>
          <a:prstGeom prst="rect">
            <a:avLst/>
          </a:prstGeom>
        </p:spPr>
        <p:txBody>
          <a:bodyPr bIns="91425" rIns="91425" lIns="91425" tIns="91425" anchor="t" anchorCtr="0">
            <a:noAutofit/>
          </a:bodyPr>
          <a:lstStyle/>
          <a:p>
            <a:pPr rtl="0">
              <a:spcBef>
                <a:spcPts val="0"/>
              </a:spcBef>
              <a:buNone/>
            </a:pPr>
            <a:r>
              <a:rPr sz="2400" lang="en"/>
              <a:t>	</a:t>
            </a:r>
            <a:r>
              <a:rPr b="1" sz="2400" lang="en"/>
              <a:t>Reference Maps</a:t>
            </a:r>
          </a:p>
          <a:p>
            <a:pPr algn="ctr" rtl="0" lvl="0">
              <a:spcBef>
                <a:spcPts val="0"/>
              </a:spcBef>
              <a:buNone/>
            </a:pPr>
            <a:r>
              <a:rPr b="1" sz="1800" lang="en"/>
              <a:t>Ex: USGS Topographic Maps</a:t>
            </a:r>
          </a:p>
          <a:p>
            <a:pPr rtl="0" lvl="0">
              <a:spcBef>
                <a:spcPts val="0"/>
              </a:spcBef>
              <a:buNone/>
            </a:pPr>
            <a:r>
              <a:t/>
            </a:r>
            <a:endParaRPr sz="2400"/>
          </a:p>
          <a:p>
            <a:pPr rtl="0" lvl="0">
              <a:lnSpc>
                <a:spcPct val="115000"/>
              </a:lnSpc>
              <a:spcBef>
                <a:spcPts val="0"/>
              </a:spcBef>
              <a:spcAft>
                <a:spcPts val="1000"/>
              </a:spcAft>
              <a:buNone/>
            </a:pPr>
            <a:r>
              <a:t/>
            </a:r>
            <a:endParaRPr sz="2400"/>
          </a:p>
        </p:txBody>
      </p:sp>
      <p:sp>
        <p:nvSpPr>
          <p:cNvPr id="64" name="Shape 64"/>
          <p:cNvSpPr txBox="1"/>
          <p:nvPr/>
        </p:nvSpPr>
        <p:spPr>
          <a:xfrm>
            <a:off y="82533" x="7828800"/>
            <a:ext cy="511499" cx="1252800"/>
          </a:xfrm>
          <a:prstGeom prst="rect">
            <a:avLst/>
          </a:prstGeom>
          <a:noFill/>
          <a:ln>
            <a:noFill/>
          </a:ln>
        </p:spPr>
        <p:txBody>
          <a:bodyPr bIns="91425" rIns="91425" lIns="91425" tIns="91425" anchor="t" anchorCtr="0">
            <a:noAutofit/>
          </a:bodyPr>
          <a:lstStyle/>
          <a:p>
            <a:pPr rtl="0" lvl="0">
              <a:spcBef>
                <a:spcPts val="0"/>
              </a:spcBef>
              <a:buNone/>
            </a:pPr>
            <a:r>
              <a:rPr lang="en"/>
              <a:t>#DigiMapTU</a:t>
            </a:r>
          </a:p>
        </p:txBody>
      </p:sp>
      <p:sp>
        <p:nvSpPr>
          <p:cNvPr id="65" name="Shape 65"/>
          <p:cNvSpPr txBox="1"/>
          <p:nvPr>
            <p:ph idx="2" type="body"/>
          </p:nvPr>
        </p:nvSpPr>
        <p:spPr>
          <a:xfrm>
            <a:off y="1600200" x="4217700"/>
            <a:ext cy="4967700" cx="3611099"/>
          </a:xfrm>
          <a:prstGeom prst="rect">
            <a:avLst/>
          </a:prstGeom>
        </p:spPr>
        <p:txBody>
          <a:bodyPr bIns="91425" rIns="91425" lIns="91425" tIns="91425" anchor="t" anchorCtr="0">
            <a:noAutofit/>
          </a:bodyPr>
          <a:lstStyle/>
          <a:p>
            <a:pPr rtl="0">
              <a:spcBef>
                <a:spcPts val="0"/>
              </a:spcBef>
              <a:buNone/>
            </a:pPr>
            <a:r>
              <a:rPr sz="2400" lang="en"/>
              <a:t>	</a:t>
            </a:r>
            <a:r>
              <a:rPr b="1" sz="2400" lang="en"/>
              <a:t>Thematic Maps</a:t>
            </a:r>
          </a:p>
          <a:p>
            <a:pPr algn="ctr" rtl="0" lvl="0">
              <a:spcBef>
                <a:spcPts val="0"/>
              </a:spcBef>
              <a:buNone/>
            </a:pPr>
            <a:r>
              <a:rPr b="1" sz="1800" lang="en"/>
              <a:t>Ex: Census Population Map</a:t>
            </a:r>
          </a:p>
          <a:p>
            <a:pPr rtl="0" lvl="0">
              <a:spcBef>
                <a:spcPts val="0"/>
              </a:spcBef>
              <a:buNone/>
            </a:pPr>
            <a:r>
              <a:t/>
            </a:r>
            <a:endParaRPr sz="2400"/>
          </a:p>
          <a:p>
            <a:pPr rtl="0" lvl="0">
              <a:lnSpc>
                <a:spcPct val="115000"/>
              </a:lnSpc>
              <a:spcBef>
                <a:spcPts val="0"/>
              </a:spcBef>
              <a:spcAft>
                <a:spcPts val="1000"/>
              </a:spcAft>
              <a:buNone/>
            </a:pPr>
            <a:r>
              <a:t/>
            </a:r>
            <a:endParaRPr sz="2400"/>
          </a:p>
        </p:txBody>
      </p:sp>
      <p:cxnSp>
        <p:nvCxnSpPr>
          <p:cNvPr id="66" name="Shape 66"/>
          <p:cNvCxnSpPr/>
          <p:nvPr/>
        </p:nvCxnSpPr>
        <p:spPr>
          <a:xfrm>
            <a:off y="1536175" x="4138800"/>
            <a:ext cy="4752900" cx="8399"/>
          </a:xfrm>
          <a:prstGeom prst="straightConnector1">
            <a:avLst/>
          </a:prstGeom>
          <a:noFill/>
          <a:ln w="19050" cap="flat">
            <a:solidFill>
              <a:schemeClr val="dk2"/>
            </a:solidFill>
            <a:prstDash val="solid"/>
            <a:round/>
            <a:headEnd w="lg" len="lg" type="none"/>
            <a:tailEnd w="lg" len="lg" type="none"/>
          </a:ln>
        </p:spPr>
      </p:cxnSp>
      <p:pic>
        <p:nvPicPr>
          <p:cNvPr id="67" name="Shape 67"/>
          <p:cNvPicPr preferRelativeResize="0"/>
          <p:nvPr/>
        </p:nvPicPr>
        <p:blipFill>
          <a:blip r:embed="rId3">
            <a:alphaModFix/>
          </a:blip>
          <a:stretch>
            <a:fillRect/>
          </a:stretch>
        </p:blipFill>
        <p:spPr>
          <a:xfrm>
            <a:off y="2666050" x="344750"/>
            <a:ext cy="3394425" cx="3494100"/>
          </a:xfrm>
          <a:prstGeom prst="rect">
            <a:avLst/>
          </a:prstGeom>
          <a:noFill/>
          <a:ln>
            <a:noFill/>
          </a:ln>
        </p:spPr>
      </p:pic>
      <p:pic>
        <p:nvPicPr>
          <p:cNvPr id="68" name="Shape 68"/>
          <p:cNvPicPr preferRelativeResize="0"/>
          <p:nvPr/>
        </p:nvPicPr>
        <p:blipFill>
          <a:blip r:embed="rId4">
            <a:alphaModFix/>
          </a:blip>
          <a:stretch>
            <a:fillRect/>
          </a:stretch>
        </p:blipFill>
        <p:spPr>
          <a:xfrm>
            <a:off y="2825500" x="4447150"/>
            <a:ext cy="3075525" cx="4029075"/>
          </a:xfrm>
          <a:prstGeom prst="rect">
            <a:avLst/>
          </a:prstGeom>
          <a:noFill/>
          <a:ln>
            <a:noFill/>
          </a:ln>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2" name="Shape 72"/>
        <p:cNvGrpSpPr/>
        <p:nvPr/>
      </p:nvGrpSpPr>
      <p:grpSpPr>
        <a:xfrm>
          <a:off y="0" x="0"/>
          <a:ext cy="0" cx="0"/>
          <a:chOff y="0" x="0"/>
          <a:chExt cy="0" cx="0"/>
        </a:xfrm>
      </p:grpSpPr>
      <p:sp>
        <p:nvSpPr>
          <p:cNvPr id="73" name="Shape 73"/>
          <p:cNvSpPr txBox="1"/>
          <p:nvPr>
            <p:ph type="title"/>
          </p:nvPr>
        </p:nvSpPr>
        <p:spPr>
          <a:xfrm>
            <a:off y="274637" x="457200"/>
            <a:ext cy="1143299" cx="8229600"/>
          </a:xfrm>
          <a:prstGeom prst="rect">
            <a:avLst/>
          </a:prstGeom>
        </p:spPr>
        <p:txBody>
          <a:bodyPr bIns="91425" rIns="91425" lIns="91425" tIns="91425" anchor="b" anchorCtr="0">
            <a:noAutofit/>
          </a:bodyPr>
          <a:lstStyle/>
          <a:p>
            <a:pPr rtl="0" lvl="0">
              <a:spcBef>
                <a:spcPts val="0"/>
              </a:spcBef>
              <a:buNone/>
            </a:pPr>
            <a:r>
              <a:rPr lang="en"/>
              <a:t>Lecture - Slide 3 of 4</a:t>
            </a:r>
          </a:p>
        </p:txBody>
      </p:sp>
      <p:sp>
        <p:nvSpPr>
          <p:cNvPr id="74" name="Shape 74"/>
          <p:cNvSpPr txBox="1"/>
          <p:nvPr>
            <p:ph idx="1" type="body"/>
          </p:nvPr>
        </p:nvSpPr>
        <p:spPr>
          <a:xfrm>
            <a:off y="1600200" x="457200"/>
            <a:ext cy="4967700" cx="3611099"/>
          </a:xfrm>
          <a:prstGeom prst="rect">
            <a:avLst/>
          </a:prstGeom>
        </p:spPr>
        <p:txBody>
          <a:bodyPr bIns="91425" rIns="91425" lIns="91425" tIns="91425" anchor="t" anchorCtr="0">
            <a:noAutofit/>
          </a:bodyPr>
          <a:lstStyle/>
          <a:p>
            <a:pPr rtl="0" lvl="0">
              <a:spcBef>
                <a:spcPts val="0"/>
              </a:spcBef>
              <a:buNone/>
            </a:pPr>
            <a:r>
              <a:rPr sz="2400" lang="en"/>
              <a:t>	</a:t>
            </a:r>
            <a:r>
              <a:rPr b="1" sz="2400" lang="en"/>
              <a:t>Static Maps</a:t>
            </a:r>
          </a:p>
          <a:p>
            <a:pPr rtl="0" lvl="0">
              <a:spcBef>
                <a:spcPts val="0"/>
              </a:spcBef>
              <a:buNone/>
            </a:pPr>
            <a:r>
              <a:t/>
            </a:r>
            <a:endParaRPr sz="2400"/>
          </a:p>
          <a:p>
            <a:pPr rtl="0" lvl="0" indent="-381000" marL="457200">
              <a:lnSpc>
                <a:spcPct val="115000"/>
              </a:lnSpc>
              <a:spcBef>
                <a:spcPts val="0"/>
              </a:spcBef>
              <a:spcAft>
                <a:spcPts val="1000"/>
              </a:spcAft>
              <a:buClr>
                <a:srgbClr val="000000"/>
              </a:buClr>
              <a:buSzPct val="100000"/>
              <a:buFont typeface="Arial"/>
              <a:buChar char="●"/>
            </a:pPr>
            <a:r>
              <a:rPr sz="2400" lang="en"/>
              <a:t>= Fixed; stationary</a:t>
            </a:r>
          </a:p>
          <a:p>
            <a:pPr rtl="0" lvl="0" indent="-381000" marL="457200">
              <a:lnSpc>
                <a:spcPct val="115000"/>
              </a:lnSpc>
              <a:spcBef>
                <a:spcPts val="0"/>
              </a:spcBef>
              <a:spcAft>
                <a:spcPts val="1000"/>
              </a:spcAft>
              <a:buClr>
                <a:srgbClr val="000000"/>
              </a:buClr>
              <a:buSzPct val="100000"/>
              <a:buFont typeface="Arial"/>
              <a:buChar char="●"/>
            </a:pPr>
            <a:r>
              <a:rPr sz="2400" lang="en">
                <a:solidFill>
                  <a:schemeClr val="dk1"/>
                </a:solidFill>
              </a:rPr>
              <a:t>Does not respond to user interactions</a:t>
            </a:r>
          </a:p>
          <a:p>
            <a:pPr rtl="0" lvl="0" indent="-381000" marL="457200">
              <a:lnSpc>
                <a:spcPct val="115000"/>
              </a:lnSpc>
              <a:spcBef>
                <a:spcPts val="0"/>
              </a:spcBef>
              <a:spcAft>
                <a:spcPts val="1000"/>
              </a:spcAft>
              <a:buClr>
                <a:srgbClr val="000000"/>
              </a:buClr>
              <a:buSzPct val="100000"/>
              <a:buFont typeface="Arial"/>
              <a:buChar char="●"/>
            </a:pPr>
            <a:r>
              <a:rPr sz="2400" lang="en"/>
              <a:t>Remains as it is unless a new version is created/released</a:t>
            </a:r>
          </a:p>
          <a:p>
            <a:pPr rtl="0" lvl="0" indent="-381000" marL="457200">
              <a:lnSpc>
                <a:spcPct val="115000"/>
              </a:lnSpc>
              <a:spcBef>
                <a:spcPts val="0"/>
              </a:spcBef>
              <a:spcAft>
                <a:spcPts val="1000"/>
              </a:spcAft>
              <a:buClr>
                <a:srgbClr val="000000"/>
              </a:buClr>
              <a:buSzPct val="100000"/>
              <a:buFont typeface="Arial"/>
              <a:buChar char="●"/>
            </a:pPr>
            <a:r>
              <a:rPr sz="2400" lang="en"/>
              <a:t>Can be paper or electronic</a:t>
            </a:r>
          </a:p>
        </p:txBody>
      </p:sp>
      <p:sp>
        <p:nvSpPr>
          <p:cNvPr id="75" name="Shape 75"/>
          <p:cNvSpPr txBox="1"/>
          <p:nvPr/>
        </p:nvSpPr>
        <p:spPr>
          <a:xfrm>
            <a:off y="82533" x="7828800"/>
            <a:ext cy="511499" cx="1252800"/>
          </a:xfrm>
          <a:prstGeom prst="rect">
            <a:avLst/>
          </a:prstGeom>
          <a:noFill/>
          <a:ln>
            <a:noFill/>
          </a:ln>
        </p:spPr>
        <p:txBody>
          <a:bodyPr bIns="91425" rIns="91425" lIns="91425" tIns="91425" anchor="t" anchorCtr="0">
            <a:noAutofit/>
          </a:bodyPr>
          <a:lstStyle/>
          <a:p>
            <a:pPr rtl="0" lvl="0">
              <a:spcBef>
                <a:spcPts val="0"/>
              </a:spcBef>
              <a:buNone/>
            </a:pPr>
            <a:r>
              <a:rPr lang="en"/>
              <a:t>#DigiMapTU</a:t>
            </a:r>
          </a:p>
        </p:txBody>
      </p:sp>
      <p:sp>
        <p:nvSpPr>
          <p:cNvPr id="76" name="Shape 76"/>
          <p:cNvSpPr txBox="1"/>
          <p:nvPr>
            <p:ph idx="2" type="body"/>
          </p:nvPr>
        </p:nvSpPr>
        <p:spPr>
          <a:xfrm>
            <a:off y="1600200" x="4217700"/>
            <a:ext cy="4967700" cx="3611099"/>
          </a:xfrm>
          <a:prstGeom prst="rect">
            <a:avLst/>
          </a:prstGeom>
        </p:spPr>
        <p:txBody>
          <a:bodyPr bIns="91425" rIns="91425" lIns="91425" tIns="91425" anchor="t" anchorCtr="0">
            <a:noAutofit/>
          </a:bodyPr>
          <a:lstStyle/>
          <a:p>
            <a:pPr rtl="0" lvl="0">
              <a:spcBef>
                <a:spcPts val="0"/>
              </a:spcBef>
              <a:buNone/>
            </a:pPr>
            <a:r>
              <a:rPr sz="2400" lang="en"/>
              <a:t>	</a:t>
            </a:r>
            <a:r>
              <a:rPr b="1" sz="2400" lang="en"/>
              <a:t>Dynamic Maps</a:t>
            </a:r>
          </a:p>
          <a:p>
            <a:pPr rtl="0" lvl="0">
              <a:spcBef>
                <a:spcPts val="0"/>
              </a:spcBef>
              <a:buNone/>
            </a:pPr>
            <a:r>
              <a:t/>
            </a:r>
            <a:endParaRPr sz="2400"/>
          </a:p>
          <a:p>
            <a:pPr rtl="0" lvl="0" indent="-381000" marL="457200">
              <a:lnSpc>
                <a:spcPct val="115000"/>
              </a:lnSpc>
              <a:spcBef>
                <a:spcPts val="0"/>
              </a:spcBef>
              <a:spcAft>
                <a:spcPts val="1000"/>
              </a:spcAft>
              <a:buClr>
                <a:schemeClr val="dk1"/>
              </a:buClr>
              <a:buSzPct val="100000"/>
              <a:buFont typeface="Arial"/>
              <a:buChar char="●"/>
            </a:pPr>
            <a:r>
              <a:rPr sz="2400" lang="en">
                <a:solidFill>
                  <a:schemeClr val="dk1"/>
                </a:solidFill>
              </a:rPr>
              <a:t>= Constant change</a:t>
            </a:r>
          </a:p>
          <a:p>
            <a:pPr rtl="0" lvl="0" indent="-381000" marL="457200">
              <a:lnSpc>
                <a:spcPct val="115000"/>
              </a:lnSpc>
              <a:spcBef>
                <a:spcPts val="0"/>
              </a:spcBef>
              <a:spcAft>
                <a:spcPts val="1000"/>
              </a:spcAft>
              <a:buClr>
                <a:schemeClr val="dk1"/>
              </a:buClr>
              <a:buSzPct val="100000"/>
              <a:buFont typeface="Arial"/>
              <a:buChar char="●"/>
            </a:pPr>
            <a:r>
              <a:rPr sz="2400" lang="en">
                <a:solidFill>
                  <a:schemeClr val="dk1"/>
                </a:solidFill>
              </a:rPr>
              <a:t>Responds to user interaction</a:t>
            </a:r>
          </a:p>
          <a:p>
            <a:pPr rtl="0" lvl="0" indent="-381000" marL="457200">
              <a:lnSpc>
                <a:spcPct val="115000"/>
              </a:lnSpc>
              <a:spcBef>
                <a:spcPts val="0"/>
              </a:spcBef>
              <a:spcAft>
                <a:spcPts val="1000"/>
              </a:spcAft>
              <a:buClr>
                <a:schemeClr val="dk1"/>
              </a:buClr>
              <a:buSzPct val="100000"/>
              <a:buFont typeface="Arial"/>
              <a:buChar char="●"/>
            </a:pPr>
            <a:r>
              <a:rPr sz="2400" lang="en">
                <a:solidFill>
                  <a:schemeClr val="dk1"/>
                </a:solidFill>
              </a:rPr>
              <a:t>Can be updated constantly and/or automatically</a:t>
            </a:r>
          </a:p>
          <a:p>
            <a:pPr rtl="0" lvl="0" indent="-381000" marL="457200">
              <a:lnSpc>
                <a:spcPct val="115000"/>
              </a:lnSpc>
              <a:spcBef>
                <a:spcPts val="0"/>
              </a:spcBef>
              <a:spcAft>
                <a:spcPts val="1000"/>
              </a:spcAft>
              <a:buClr>
                <a:schemeClr val="dk1"/>
              </a:buClr>
              <a:buSzPct val="100000"/>
              <a:buFont typeface="Arial"/>
              <a:buChar char="●"/>
            </a:pPr>
            <a:r>
              <a:rPr sz="2400" lang="en">
                <a:solidFill>
                  <a:schemeClr val="dk1"/>
                </a:solidFill>
              </a:rPr>
              <a:t>Mostly electronic (often web or mobile)</a:t>
            </a:r>
          </a:p>
        </p:txBody>
      </p:sp>
      <p:cxnSp>
        <p:nvCxnSpPr>
          <p:cNvPr id="77" name="Shape 77"/>
          <p:cNvCxnSpPr/>
          <p:nvPr/>
        </p:nvCxnSpPr>
        <p:spPr>
          <a:xfrm>
            <a:off y="1536175" x="4138800"/>
            <a:ext cy="4752900" cx="8399"/>
          </a:xfrm>
          <a:prstGeom prst="straightConnector1">
            <a:avLst/>
          </a:prstGeom>
          <a:noFill/>
          <a:ln w="19050" cap="flat">
            <a:solidFill>
              <a:schemeClr val="dk2"/>
            </a:solidFill>
            <a:prstDash val="solid"/>
            <a:round/>
            <a:headEnd w="lg" len="lg" type="none"/>
            <a:tailEnd w="lg" len="lg" type="none"/>
          </a:ln>
        </p:spPr>
      </p:cxn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1" name="Shape 81"/>
        <p:cNvGrpSpPr/>
        <p:nvPr/>
      </p:nvGrpSpPr>
      <p:grpSpPr>
        <a:xfrm>
          <a:off y="0" x="0"/>
          <a:ext cy="0" cx="0"/>
          <a:chOff y="0" x="0"/>
          <a:chExt cy="0" cx="0"/>
        </a:xfrm>
      </p:grpSpPr>
      <p:sp>
        <p:nvSpPr>
          <p:cNvPr id="82" name="Shape 82"/>
          <p:cNvSpPr txBox="1"/>
          <p:nvPr>
            <p:ph type="title"/>
          </p:nvPr>
        </p:nvSpPr>
        <p:spPr>
          <a:xfrm>
            <a:off y="274637" x="457200"/>
            <a:ext cy="1143299" cx="8229600"/>
          </a:xfrm>
          <a:prstGeom prst="rect">
            <a:avLst/>
          </a:prstGeom>
        </p:spPr>
        <p:txBody>
          <a:bodyPr bIns="91425" rIns="91425" lIns="91425" tIns="91425" anchor="b" anchorCtr="0">
            <a:noAutofit/>
          </a:bodyPr>
          <a:lstStyle/>
          <a:p>
            <a:pPr rtl="0" lvl="0">
              <a:spcBef>
                <a:spcPts val="0"/>
              </a:spcBef>
              <a:buNone/>
            </a:pPr>
            <a:r>
              <a:rPr lang="en"/>
              <a:t>Lecture - Slide 4 of 4</a:t>
            </a:r>
          </a:p>
        </p:txBody>
      </p:sp>
      <p:sp>
        <p:nvSpPr>
          <p:cNvPr id="83" name="Shape 83"/>
          <p:cNvSpPr txBox="1"/>
          <p:nvPr>
            <p:ph idx="1" type="body"/>
          </p:nvPr>
        </p:nvSpPr>
        <p:spPr>
          <a:xfrm>
            <a:off y="1600200" x="457200"/>
            <a:ext cy="4967700" cx="3611099"/>
          </a:xfrm>
          <a:prstGeom prst="rect">
            <a:avLst/>
          </a:prstGeom>
        </p:spPr>
        <p:txBody>
          <a:bodyPr bIns="91425" rIns="91425" lIns="91425" tIns="91425" anchor="t" anchorCtr="0">
            <a:noAutofit/>
          </a:bodyPr>
          <a:lstStyle/>
          <a:p>
            <a:pPr rtl="0">
              <a:spcBef>
                <a:spcPts val="0"/>
              </a:spcBef>
              <a:buNone/>
            </a:pPr>
            <a:r>
              <a:rPr sz="2400" lang="en"/>
              <a:t>	</a:t>
            </a:r>
            <a:r>
              <a:rPr b="1" sz="2400" lang="en"/>
              <a:t>Static Maps</a:t>
            </a:r>
          </a:p>
          <a:p>
            <a:pPr rtl="0" lvl="0">
              <a:spcBef>
                <a:spcPts val="0"/>
              </a:spcBef>
              <a:buNone/>
            </a:pPr>
            <a:r>
              <a:rPr b="1" sz="1800" lang="en">
                <a:solidFill>
                  <a:schemeClr val="dk1"/>
                </a:solidFill>
              </a:rPr>
              <a:t>Ex: A map in a paper atlas</a:t>
            </a:r>
          </a:p>
          <a:p>
            <a:pPr rtl="0" lvl="0">
              <a:spcBef>
                <a:spcPts val="0"/>
              </a:spcBef>
              <a:buNone/>
            </a:pPr>
            <a:r>
              <a:t/>
            </a:r>
            <a:endParaRPr sz="2400"/>
          </a:p>
          <a:p>
            <a:pPr rtl="0" lvl="0">
              <a:lnSpc>
                <a:spcPct val="115000"/>
              </a:lnSpc>
              <a:spcBef>
                <a:spcPts val="0"/>
              </a:spcBef>
              <a:spcAft>
                <a:spcPts val="1000"/>
              </a:spcAft>
              <a:buNone/>
            </a:pPr>
            <a:r>
              <a:t/>
            </a:r>
            <a:endParaRPr sz="2400"/>
          </a:p>
        </p:txBody>
      </p:sp>
      <p:sp>
        <p:nvSpPr>
          <p:cNvPr id="84" name="Shape 84"/>
          <p:cNvSpPr txBox="1"/>
          <p:nvPr/>
        </p:nvSpPr>
        <p:spPr>
          <a:xfrm>
            <a:off y="82533" x="7828800"/>
            <a:ext cy="511499" cx="1252800"/>
          </a:xfrm>
          <a:prstGeom prst="rect">
            <a:avLst/>
          </a:prstGeom>
          <a:noFill/>
          <a:ln>
            <a:noFill/>
          </a:ln>
        </p:spPr>
        <p:txBody>
          <a:bodyPr bIns="91425" rIns="91425" lIns="91425" tIns="91425" anchor="t" anchorCtr="0">
            <a:noAutofit/>
          </a:bodyPr>
          <a:lstStyle/>
          <a:p>
            <a:pPr rtl="0" lvl="0">
              <a:spcBef>
                <a:spcPts val="0"/>
              </a:spcBef>
              <a:buNone/>
            </a:pPr>
            <a:r>
              <a:rPr lang="en"/>
              <a:t>#DigiMapTU</a:t>
            </a:r>
          </a:p>
        </p:txBody>
      </p:sp>
      <p:sp>
        <p:nvSpPr>
          <p:cNvPr id="85" name="Shape 85"/>
          <p:cNvSpPr txBox="1"/>
          <p:nvPr>
            <p:ph idx="2" type="body"/>
          </p:nvPr>
        </p:nvSpPr>
        <p:spPr>
          <a:xfrm>
            <a:off y="1600200" x="4217700"/>
            <a:ext cy="4967700" cx="3611099"/>
          </a:xfrm>
          <a:prstGeom prst="rect">
            <a:avLst/>
          </a:prstGeom>
        </p:spPr>
        <p:txBody>
          <a:bodyPr bIns="91425" rIns="91425" lIns="91425" tIns="91425" anchor="t" anchorCtr="0">
            <a:noAutofit/>
          </a:bodyPr>
          <a:lstStyle/>
          <a:p>
            <a:pPr rtl="0" lvl="0">
              <a:spcBef>
                <a:spcPts val="0"/>
              </a:spcBef>
              <a:buNone/>
            </a:pPr>
            <a:r>
              <a:rPr sz="2400" lang="en"/>
              <a:t>	</a:t>
            </a:r>
            <a:r>
              <a:rPr b="1" sz="2400" lang="en"/>
              <a:t>Dynamic Maps</a:t>
            </a:r>
          </a:p>
          <a:p>
            <a:pPr rtl="0" lvl="0" indent="457200">
              <a:spcBef>
                <a:spcPts val="0"/>
              </a:spcBef>
              <a:buNone/>
            </a:pPr>
            <a:r>
              <a:rPr b="1" sz="1800" lang="en">
                <a:solidFill>
                  <a:schemeClr val="dk1"/>
                </a:solidFill>
              </a:rPr>
              <a:t>  Ex: Google Maps</a:t>
            </a:r>
          </a:p>
          <a:p>
            <a:pPr rtl="0" lvl="0">
              <a:lnSpc>
                <a:spcPct val="115000"/>
              </a:lnSpc>
              <a:spcBef>
                <a:spcPts val="0"/>
              </a:spcBef>
              <a:spcAft>
                <a:spcPts val="1000"/>
              </a:spcAft>
              <a:buNone/>
            </a:pPr>
            <a:r>
              <a:t/>
            </a:r>
            <a:endParaRPr sz="2400"/>
          </a:p>
        </p:txBody>
      </p:sp>
      <p:cxnSp>
        <p:nvCxnSpPr>
          <p:cNvPr id="86" name="Shape 86"/>
          <p:cNvCxnSpPr/>
          <p:nvPr/>
        </p:nvCxnSpPr>
        <p:spPr>
          <a:xfrm>
            <a:off y="1536175" x="4138800"/>
            <a:ext cy="4752900" cx="8399"/>
          </a:xfrm>
          <a:prstGeom prst="straightConnector1">
            <a:avLst/>
          </a:prstGeom>
          <a:noFill/>
          <a:ln w="19050" cap="flat">
            <a:solidFill>
              <a:schemeClr val="dk2"/>
            </a:solidFill>
            <a:prstDash val="solid"/>
            <a:round/>
            <a:headEnd w="lg" len="lg" type="none"/>
            <a:tailEnd w="lg" len="lg" type="none"/>
          </a:ln>
        </p:spPr>
      </p:cxnSp>
      <p:pic>
        <p:nvPicPr>
          <p:cNvPr id="87" name="Shape 87"/>
          <p:cNvPicPr preferRelativeResize="0"/>
          <p:nvPr/>
        </p:nvPicPr>
        <p:blipFill>
          <a:blip r:embed="rId3">
            <a:alphaModFix/>
          </a:blip>
          <a:stretch>
            <a:fillRect/>
          </a:stretch>
        </p:blipFill>
        <p:spPr>
          <a:xfrm>
            <a:off y="2581275" x="450800"/>
            <a:ext cy="3986626" cx="2958093"/>
          </a:xfrm>
          <a:prstGeom prst="rect">
            <a:avLst/>
          </a:prstGeom>
          <a:noFill/>
          <a:ln>
            <a:noFill/>
          </a:ln>
        </p:spPr>
      </p:pic>
      <p:pic>
        <p:nvPicPr>
          <p:cNvPr id="88" name="Shape 88"/>
          <p:cNvPicPr preferRelativeResize="0"/>
          <p:nvPr/>
        </p:nvPicPr>
        <p:blipFill>
          <a:blip r:embed="rId4">
            <a:alphaModFix/>
          </a:blip>
          <a:stretch>
            <a:fillRect/>
          </a:stretch>
        </p:blipFill>
        <p:spPr>
          <a:xfrm>
            <a:off y="2555275" x="4589300"/>
            <a:ext cy="4038600" cx="2867899"/>
          </a:xfrm>
          <a:prstGeom prst="rect">
            <a:avLst/>
          </a:prstGeom>
          <a:noFill/>
          <a:ln>
            <a:noFill/>
          </a:ln>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2" name="Shape 92"/>
        <p:cNvGrpSpPr/>
        <p:nvPr/>
      </p:nvGrpSpPr>
      <p:grpSpPr>
        <a:xfrm>
          <a:off y="0" x="0"/>
          <a:ext cy="0" cx="0"/>
          <a:chOff y="0" x="0"/>
          <a:chExt cy="0" cx="0"/>
        </a:xfrm>
      </p:grpSpPr>
      <p:sp>
        <p:nvSpPr>
          <p:cNvPr id="93" name="Shape 93"/>
          <p:cNvSpPr txBox="1"/>
          <p:nvPr>
            <p:ph type="title"/>
          </p:nvPr>
        </p:nvSpPr>
        <p:spPr>
          <a:xfrm>
            <a:off y="274637" x="457200"/>
            <a:ext cy="1143299" cx="8229600"/>
          </a:xfrm>
          <a:prstGeom prst="rect">
            <a:avLst/>
          </a:prstGeom>
        </p:spPr>
        <p:txBody>
          <a:bodyPr bIns="91425" rIns="91425" lIns="91425" tIns="91425" anchor="b" anchorCtr="0">
            <a:noAutofit/>
          </a:bodyPr>
          <a:lstStyle/>
          <a:p>
            <a:pPr rtl="0" lvl="0">
              <a:spcBef>
                <a:spcPts val="0"/>
              </a:spcBef>
              <a:buNone/>
            </a:pPr>
            <a:r>
              <a:rPr lang="en"/>
              <a:t>Map Classification Exercise</a:t>
            </a:r>
          </a:p>
        </p:txBody>
      </p:sp>
      <p:sp>
        <p:nvSpPr>
          <p:cNvPr id="94" name="Shape 94"/>
          <p:cNvSpPr txBox="1"/>
          <p:nvPr>
            <p:ph idx="1" type="body"/>
          </p:nvPr>
        </p:nvSpPr>
        <p:spPr>
          <a:xfrm>
            <a:off y="1335066" x="457200"/>
            <a:ext cy="876899" cx="7262100"/>
          </a:xfrm>
          <a:prstGeom prst="rect">
            <a:avLst/>
          </a:prstGeom>
        </p:spPr>
        <p:txBody>
          <a:bodyPr bIns="91425" rIns="91425" lIns="91425" tIns="91425" anchor="t" anchorCtr="0">
            <a:noAutofit/>
          </a:bodyPr>
          <a:lstStyle/>
          <a:p>
            <a:pPr rtl="0" lvl="0">
              <a:spcBef>
                <a:spcPts val="0"/>
              </a:spcBef>
              <a:buNone/>
            </a:pPr>
            <a:r>
              <a:rPr sz="2400" lang="en"/>
              <a:t>Classify the maps from our brainstorming into</a:t>
            </a:r>
          </a:p>
        </p:txBody>
      </p:sp>
      <p:sp>
        <p:nvSpPr>
          <p:cNvPr id="95" name="Shape 95"/>
          <p:cNvSpPr txBox="1"/>
          <p:nvPr/>
        </p:nvSpPr>
        <p:spPr>
          <a:xfrm>
            <a:off y="82533" x="7828800"/>
            <a:ext cy="511499" cx="1252800"/>
          </a:xfrm>
          <a:prstGeom prst="rect">
            <a:avLst/>
          </a:prstGeom>
          <a:noFill/>
          <a:ln>
            <a:noFill/>
          </a:ln>
        </p:spPr>
        <p:txBody>
          <a:bodyPr bIns="91425" rIns="91425" lIns="91425" tIns="91425" anchor="t" anchorCtr="0">
            <a:noAutofit/>
          </a:bodyPr>
          <a:lstStyle/>
          <a:p>
            <a:pPr rtl="0" lvl="0">
              <a:spcBef>
                <a:spcPts val="0"/>
              </a:spcBef>
              <a:buNone/>
            </a:pPr>
            <a:r>
              <a:rPr lang="en"/>
              <a:t>#DigiMapTU</a:t>
            </a:r>
          </a:p>
        </p:txBody>
      </p:sp>
      <p:sp>
        <p:nvSpPr>
          <p:cNvPr id="96" name="Shape 96"/>
          <p:cNvSpPr/>
          <p:nvPr/>
        </p:nvSpPr>
        <p:spPr>
          <a:xfrm>
            <a:off y="2849600" x="1913650"/>
            <a:ext cy="3496799" cx="3610800"/>
          </a:xfrm>
          <a:prstGeom prst="flowChartOr">
            <a:avLst/>
          </a:prstGeom>
          <a:solidFill>
            <a:schemeClr val="lt2"/>
          </a:solidFill>
          <a:ln w="19050" cap="flat">
            <a:solidFill>
              <a:schemeClr val="dk2"/>
            </a:solidFill>
            <a:prstDash val="solid"/>
            <a:round/>
            <a:headEnd w="med" len="med" type="none"/>
            <a:tailEnd w="med" len="med" type="none"/>
          </a:ln>
        </p:spPr>
        <p:txBody>
          <a:bodyPr bIns="91425" rIns="91425" lIns="91425" tIns="91425" anchor="ctr" anchorCtr="0">
            <a:noAutofit/>
          </a:bodyPr>
          <a:lstStyle/>
          <a:p>
            <a:pPr>
              <a:spcBef>
                <a:spcPts val="0"/>
              </a:spcBef>
              <a:buNone/>
            </a:pPr>
            <a:r>
              <a:t/>
            </a:r>
            <a:endParaRPr/>
          </a:p>
        </p:txBody>
      </p:sp>
      <p:sp>
        <p:nvSpPr>
          <p:cNvPr id="97" name="Shape 97"/>
          <p:cNvSpPr txBox="1"/>
          <p:nvPr/>
        </p:nvSpPr>
        <p:spPr>
          <a:xfrm>
            <a:off y="2338100" x="2916550"/>
            <a:ext cy="511499" cx="1605000"/>
          </a:xfrm>
          <a:prstGeom prst="rect">
            <a:avLst/>
          </a:prstGeom>
          <a:noFill/>
          <a:ln>
            <a:noFill/>
          </a:ln>
        </p:spPr>
        <p:txBody>
          <a:bodyPr bIns="91425" rIns="91425" lIns="91425" tIns="91425" anchor="t" anchorCtr="0">
            <a:noAutofit/>
          </a:bodyPr>
          <a:lstStyle/>
          <a:p>
            <a:pPr algn="ctr">
              <a:spcBef>
                <a:spcPts val="0"/>
              </a:spcBef>
              <a:buNone/>
            </a:pPr>
            <a:r>
              <a:rPr lang="en"/>
              <a:t>Dynamic</a:t>
            </a:r>
          </a:p>
        </p:txBody>
      </p:sp>
      <p:sp>
        <p:nvSpPr>
          <p:cNvPr id="98" name="Shape 98"/>
          <p:cNvSpPr txBox="1"/>
          <p:nvPr/>
        </p:nvSpPr>
        <p:spPr>
          <a:xfrm>
            <a:off y="6346400" x="2916550"/>
            <a:ext cy="511499" cx="1605000"/>
          </a:xfrm>
          <a:prstGeom prst="rect">
            <a:avLst/>
          </a:prstGeom>
          <a:noFill/>
          <a:ln>
            <a:noFill/>
          </a:ln>
        </p:spPr>
        <p:txBody>
          <a:bodyPr bIns="91425" rIns="91425" lIns="91425" tIns="91425" anchor="t" anchorCtr="0">
            <a:noAutofit/>
          </a:bodyPr>
          <a:lstStyle/>
          <a:p>
            <a:pPr algn="ctr" rtl="0" lvl="0">
              <a:spcBef>
                <a:spcPts val="0"/>
              </a:spcBef>
              <a:buNone/>
            </a:pPr>
            <a:r>
              <a:rPr lang="en"/>
              <a:t>Static</a:t>
            </a:r>
          </a:p>
        </p:txBody>
      </p:sp>
      <p:sp>
        <p:nvSpPr>
          <p:cNvPr id="99" name="Shape 99"/>
          <p:cNvSpPr txBox="1"/>
          <p:nvPr/>
        </p:nvSpPr>
        <p:spPr>
          <a:xfrm>
            <a:off y="4342200" x="308650"/>
            <a:ext cy="511499" cx="1605000"/>
          </a:xfrm>
          <a:prstGeom prst="rect">
            <a:avLst/>
          </a:prstGeom>
          <a:noFill/>
          <a:ln>
            <a:noFill/>
          </a:ln>
        </p:spPr>
        <p:txBody>
          <a:bodyPr bIns="91425" rIns="91425" lIns="91425" tIns="91425" anchor="t" anchorCtr="0">
            <a:noAutofit/>
          </a:bodyPr>
          <a:lstStyle/>
          <a:p>
            <a:pPr algn="r" rtl="0" lvl="0">
              <a:spcBef>
                <a:spcPts val="0"/>
              </a:spcBef>
              <a:buNone/>
            </a:pPr>
            <a:r>
              <a:rPr lang="en"/>
              <a:t>Reference</a:t>
            </a:r>
          </a:p>
        </p:txBody>
      </p:sp>
      <p:sp>
        <p:nvSpPr>
          <p:cNvPr id="100" name="Shape 100"/>
          <p:cNvSpPr txBox="1"/>
          <p:nvPr/>
        </p:nvSpPr>
        <p:spPr>
          <a:xfrm>
            <a:off y="4342200" x="5524450"/>
            <a:ext cy="511499" cx="1605000"/>
          </a:xfrm>
          <a:prstGeom prst="rect">
            <a:avLst/>
          </a:prstGeom>
          <a:noFill/>
          <a:ln>
            <a:noFill/>
          </a:ln>
        </p:spPr>
        <p:txBody>
          <a:bodyPr bIns="91425" rIns="91425" lIns="91425" tIns="91425" anchor="t" anchorCtr="0">
            <a:noAutofit/>
          </a:bodyPr>
          <a:lstStyle/>
          <a:p>
            <a:pPr rtl="0" lvl="0">
              <a:spcBef>
                <a:spcPts val="0"/>
              </a:spcBef>
              <a:buNone/>
            </a:pPr>
            <a:r>
              <a:rPr lang="en"/>
              <a:t>Thematic</a:t>
            </a:r>
          </a:p>
        </p:txBody>
      </p:sp>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ajorFont>
      <a:min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algn="ctr" cap="flat" cmpd="sng">
          <a:solidFill>
            <a:schemeClr val="phClr">
              <a:shade val="95000"/>
              <a:satMod val="105000"/>
            </a:schemeClr>
          </a:solidFill>
          <a:prstDash val="solid"/>
        </a:ln>
        <a:ln w="25400" algn="ctr" cap="flat" cmpd="sng">
          <a:solidFill>
            <a:schemeClr val="phClr"/>
          </a:solidFill>
          <a:prstDash val="solid"/>
        </a:ln>
        <a:ln w="38100" algn="ctr" cap="flat" cmpd="sng">
          <a:solidFill>
            <a:schemeClr val="phClr"/>
          </a:solidFill>
          <a:prstDash val="solid"/>
        </a:ln>
      </a:lnStyleLst>
      <a:effectStyleLst>
        <a:effectStyle>
          <a:effectLst>
            <a:outerShdw rotWithShape="0" dir="5400000" blurRad="40000" dist="20000">
              <a:srgbClr val="000000">
                <a:alpha val="38000"/>
              </a:srgbClr>
            </a:outerShdw>
          </a:effectLst>
        </a:effectStyle>
        <a:effectStyle>
          <a:effectLst>
            <a:outerShdw rotWithShape="0" dir="5400000" blurRad="40000" dist="23000">
              <a:srgbClr val="000000">
                <a:alpha val="35000"/>
              </a:srgbClr>
            </a:outerShdw>
          </a:effectLst>
        </a:effectStyle>
        <a:effectStyle>
          <a:effectLst>
            <a:outerShdw rotWithShape="0" dir="5400000" blurRad="40000" dist="23000">
              <a:srgbClr val="000000">
                <a:alpha val="35000"/>
              </a:srgbClr>
            </a:outerShdw>
          </a:effectLst>
          <a:scene3d>
            <a:camera prst="orthographicFront">
              <a:rot rev="0" lon="0" lat="0"/>
            </a:camera>
            <a:lightRig dir="t" rig="threePt">
              <a:rot rev="1200000" lon="0" lat="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t="-80000" b="180000" r="50000" l="50000"/>
          </a:path>
        </a:gradFill>
        <a:gradFill rotWithShape="1">
          <a:gsLst>
            <a:gs pos="0">
              <a:schemeClr val="phClr">
                <a:tint val="80000"/>
                <a:satMod val="300000"/>
              </a:schemeClr>
            </a:gs>
            <a:gs pos="100000">
              <a:schemeClr val="phClr">
                <a:shade val="30000"/>
                <a:satMod val="200000"/>
              </a:schemeClr>
            </a:gs>
          </a:gsLst>
          <a:path path="circle">
            <a:fillToRect t="50000" b="50000" r="50000" l="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ajorFont>
      <a:min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algn="ctr" cap="flat" cmpd="sng">
          <a:solidFill>
            <a:schemeClr val="phClr">
              <a:shade val="95000"/>
              <a:satMod val="105000"/>
            </a:schemeClr>
          </a:solidFill>
          <a:prstDash val="solid"/>
        </a:ln>
        <a:ln w="25400" algn="ctr" cap="flat" cmpd="sng">
          <a:solidFill>
            <a:schemeClr val="phClr"/>
          </a:solidFill>
          <a:prstDash val="solid"/>
        </a:ln>
        <a:ln w="38100" algn="ctr" cap="flat" cmpd="sng">
          <a:solidFill>
            <a:schemeClr val="phClr"/>
          </a:solidFill>
          <a:prstDash val="solid"/>
        </a:ln>
      </a:lnStyleLst>
      <a:effectStyleLst>
        <a:effectStyle>
          <a:effectLst>
            <a:outerShdw rotWithShape="0" dir="5400000" blurRad="40000" dist="20000">
              <a:srgbClr val="000000">
                <a:alpha val="38000"/>
              </a:srgbClr>
            </a:outerShdw>
          </a:effectLst>
        </a:effectStyle>
        <a:effectStyle>
          <a:effectLst>
            <a:outerShdw rotWithShape="0" dir="5400000" blurRad="40000" dist="23000">
              <a:srgbClr val="000000">
                <a:alpha val="35000"/>
              </a:srgbClr>
            </a:outerShdw>
          </a:effectLst>
        </a:effectStyle>
        <a:effectStyle>
          <a:effectLst>
            <a:outerShdw rotWithShape="0" dir="5400000" blurRad="40000" dist="23000">
              <a:srgbClr val="000000">
                <a:alpha val="35000"/>
              </a:srgbClr>
            </a:outerShdw>
          </a:effectLst>
          <a:scene3d>
            <a:camera prst="orthographicFront">
              <a:rot rev="0" lon="0" lat="0"/>
            </a:camera>
            <a:lightRig dir="t" rig="threePt">
              <a:rot rev="1200000" lon="0" lat="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t="-80000" b="180000" r="50000" l="50000"/>
          </a:path>
        </a:gradFill>
        <a:gradFill rotWithShape="1">
          <a:gsLst>
            <a:gs pos="0">
              <a:schemeClr val="phClr">
                <a:tint val="80000"/>
                <a:satMod val="300000"/>
              </a:schemeClr>
            </a:gs>
            <a:gs pos="100000">
              <a:schemeClr val="phClr">
                <a:shade val="30000"/>
                <a:satMod val="200000"/>
              </a:schemeClr>
            </a:gs>
          </a:gsLst>
          <a:path path="circle">
            <a:fillToRect t="50000" b="50000" r="50000" l="50000"/>
          </a:path>
        </a:gradFill>
      </a:bgFillStyleLst>
    </a:fmtScheme>
  </a:themeElements>
</a:theme>
</file>

<file path=ppt/theme/theme3.xml><?xml version="1.0" encoding="utf-8"?>
<a:theme xmlns:a="http://schemas.openxmlformats.org/drawingml/2006/main" xmlns:r="http://schemas.openxmlformats.org/officeDocument/2006/relationships" name="light-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ajorFont>
      <a:min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algn="ctr" cap="flat" cmpd="sng">
          <a:solidFill>
            <a:schemeClr val="phClr">
              <a:shade val="95000"/>
              <a:satMod val="105000"/>
            </a:schemeClr>
          </a:solidFill>
          <a:prstDash val="solid"/>
        </a:ln>
        <a:ln w="25400" algn="ctr" cap="flat" cmpd="sng">
          <a:solidFill>
            <a:schemeClr val="phClr"/>
          </a:solidFill>
          <a:prstDash val="solid"/>
        </a:ln>
        <a:ln w="38100" algn="ctr" cap="flat" cmpd="sng">
          <a:solidFill>
            <a:schemeClr val="phClr"/>
          </a:solidFill>
          <a:prstDash val="solid"/>
        </a:ln>
      </a:lnStyleLst>
      <a:effectStyleLst>
        <a:effectStyle>
          <a:effectLst>
            <a:outerShdw rotWithShape="0" dir="5400000" blurRad="40000" dist="20000">
              <a:srgbClr val="000000">
                <a:alpha val="38000"/>
              </a:srgbClr>
            </a:outerShdw>
          </a:effectLst>
        </a:effectStyle>
        <a:effectStyle>
          <a:effectLst>
            <a:outerShdw rotWithShape="0" dir="5400000" blurRad="40000" dist="23000">
              <a:srgbClr val="000000">
                <a:alpha val="35000"/>
              </a:srgbClr>
            </a:outerShdw>
          </a:effectLst>
        </a:effectStyle>
        <a:effectStyle>
          <a:effectLst>
            <a:outerShdw rotWithShape="0" dir="5400000" blurRad="40000" dist="23000">
              <a:srgbClr val="000000">
                <a:alpha val="35000"/>
              </a:srgbClr>
            </a:outerShdw>
          </a:effectLst>
          <a:scene3d>
            <a:camera prst="orthographicFront">
              <a:rot rev="0" lon="0" lat="0"/>
            </a:camera>
            <a:lightRig dir="t" rig="threePt">
              <a:rot rev="1200000" lon="0" lat="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t="-80000" b="180000" r="50000" l="50000"/>
          </a:path>
        </a:gradFill>
        <a:gradFill rotWithShape="1">
          <a:gsLst>
            <a:gs pos="0">
              <a:schemeClr val="phClr">
                <a:tint val="80000"/>
                <a:satMod val="300000"/>
              </a:schemeClr>
            </a:gs>
            <a:gs pos="100000">
              <a:schemeClr val="phClr">
                <a:shade val="30000"/>
                <a:satMod val="200000"/>
              </a:schemeClr>
            </a:gs>
          </a:gsLst>
          <a:path path="circle">
            <a:fillToRect t="50000" b="50000" r="50000" l="50000"/>
          </a:path>
        </a:gradFill>
      </a:bgFillStyleLst>
    </a:fmtScheme>
  </a:themeElements>
</a:theme>
</file>